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24" r:id="rId1"/>
  </p:sldMasterIdLst>
  <p:sldIdLst>
    <p:sldId id="256" r:id="rId2"/>
    <p:sldId id="262" r:id="rId3"/>
    <p:sldId id="264" r:id="rId4"/>
    <p:sldId id="257" r:id="rId5"/>
    <p:sldId id="263" r:id="rId6"/>
    <p:sldId id="258" r:id="rId7"/>
    <p:sldId id="260" r:id="rId8"/>
    <p:sldId id="266" r:id="rId9"/>
    <p:sldId id="268" r:id="rId10"/>
    <p:sldId id="259" r:id="rId11"/>
    <p:sldId id="269"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238658-44AD-4251-9F7B-A15C1844951D}" v="2" dt="2022-11-03T13:24:55.1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8" d="100"/>
          <a:sy n="78" d="100"/>
        </p:scale>
        <p:origin x="15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4EC6CE-795A-48FA-ADBD-0034E54C8AD4}" type="doc">
      <dgm:prSet loTypeId="urn:microsoft.com/office/officeart/2005/8/layout/default" loCatId="list" qsTypeId="urn:microsoft.com/office/officeart/2005/8/quickstyle/simple5" qsCatId="simple" csTypeId="urn:microsoft.com/office/officeart/2005/8/colors/colorful1" csCatId="colorful"/>
      <dgm:spPr/>
      <dgm:t>
        <a:bodyPr/>
        <a:lstStyle/>
        <a:p>
          <a:endParaRPr lang="en-US"/>
        </a:p>
      </dgm:t>
    </dgm:pt>
    <dgm:pt modelId="{6D0EE9DB-B57D-4D5D-B434-C1C0AAF1AF9C}">
      <dgm:prSet/>
      <dgm:spPr/>
      <dgm:t>
        <a:bodyPr/>
        <a:lstStyle/>
        <a:p>
          <a:r>
            <a:rPr lang="en-SG" dirty="0"/>
            <a:t>What is an Arduino Calculator</a:t>
          </a:r>
          <a:endParaRPr lang="en-US" dirty="0"/>
        </a:p>
      </dgm:t>
    </dgm:pt>
    <dgm:pt modelId="{D48BA623-4B6D-4CD3-969B-DBEF05158CA0}" type="parTrans" cxnId="{336DA91D-4CFC-455F-ABDC-617A1CA2808B}">
      <dgm:prSet/>
      <dgm:spPr/>
      <dgm:t>
        <a:bodyPr/>
        <a:lstStyle/>
        <a:p>
          <a:endParaRPr lang="en-US"/>
        </a:p>
      </dgm:t>
    </dgm:pt>
    <dgm:pt modelId="{F4B65671-7135-43FA-9B09-644CF2662D1B}" type="sibTrans" cxnId="{336DA91D-4CFC-455F-ABDC-617A1CA2808B}">
      <dgm:prSet/>
      <dgm:spPr/>
      <dgm:t>
        <a:bodyPr/>
        <a:lstStyle/>
        <a:p>
          <a:endParaRPr lang="en-US"/>
        </a:p>
      </dgm:t>
    </dgm:pt>
    <dgm:pt modelId="{F39BD47D-5CFD-4604-BBF7-E47EA44D903C}">
      <dgm:prSet/>
      <dgm:spPr/>
      <dgm:t>
        <a:bodyPr/>
        <a:lstStyle/>
        <a:p>
          <a:r>
            <a:rPr lang="en-SG" dirty="0"/>
            <a:t>Materials required for Arduino calculator</a:t>
          </a:r>
          <a:endParaRPr lang="en-US" dirty="0"/>
        </a:p>
      </dgm:t>
    </dgm:pt>
    <dgm:pt modelId="{B3EE1A8F-55FD-46C8-B67A-2D0A1F81CD21}" type="parTrans" cxnId="{CD0F9AA6-07EF-47DA-914D-FB128BE1BF68}">
      <dgm:prSet/>
      <dgm:spPr/>
      <dgm:t>
        <a:bodyPr/>
        <a:lstStyle/>
        <a:p>
          <a:endParaRPr lang="en-US"/>
        </a:p>
      </dgm:t>
    </dgm:pt>
    <dgm:pt modelId="{B7865D6E-B41B-48EF-A8D8-5F2AAB4329FB}" type="sibTrans" cxnId="{CD0F9AA6-07EF-47DA-914D-FB128BE1BF68}">
      <dgm:prSet/>
      <dgm:spPr/>
      <dgm:t>
        <a:bodyPr/>
        <a:lstStyle/>
        <a:p>
          <a:endParaRPr lang="en-US"/>
        </a:p>
      </dgm:t>
    </dgm:pt>
    <dgm:pt modelId="{DDDA57D9-E3AA-4090-8900-57C56E85C52C}">
      <dgm:prSet/>
      <dgm:spPr/>
      <dgm:t>
        <a:bodyPr/>
        <a:lstStyle/>
        <a:p>
          <a:r>
            <a:rPr lang="en-SG" dirty="0"/>
            <a:t>Difference between Arduino Calculator and normal calculator</a:t>
          </a:r>
          <a:endParaRPr lang="en-US" dirty="0"/>
        </a:p>
      </dgm:t>
    </dgm:pt>
    <dgm:pt modelId="{37FD1C9E-7744-4CEE-A35F-C3CF98930B7A}" type="parTrans" cxnId="{020A9F42-FF2C-4A75-9ACC-4A1AE5F4196B}">
      <dgm:prSet/>
      <dgm:spPr/>
      <dgm:t>
        <a:bodyPr/>
        <a:lstStyle/>
        <a:p>
          <a:endParaRPr lang="en-US"/>
        </a:p>
      </dgm:t>
    </dgm:pt>
    <dgm:pt modelId="{15C10AFB-070D-4455-981C-7F287947CE7D}" type="sibTrans" cxnId="{020A9F42-FF2C-4A75-9ACC-4A1AE5F4196B}">
      <dgm:prSet/>
      <dgm:spPr/>
      <dgm:t>
        <a:bodyPr/>
        <a:lstStyle/>
        <a:p>
          <a:endParaRPr lang="en-US"/>
        </a:p>
      </dgm:t>
    </dgm:pt>
    <dgm:pt modelId="{288259B2-331E-46EE-888A-346CC7ABEA63}">
      <dgm:prSet/>
      <dgm:spPr/>
      <dgm:t>
        <a:bodyPr/>
        <a:lstStyle/>
        <a:p>
          <a:r>
            <a:rPr lang="en-SG" dirty="0"/>
            <a:t>Circuit diagram</a:t>
          </a:r>
          <a:endParaRPr lang="en-US" dirty="0"/>
        </a:p>
      </dgm:t>
    </dgm:pt>
    <dgm:pt modelId="{EDA3B051-D9A8-43A4-B124-26939FE509C4}" type="parTrans" cxnId="{55A8DDB2-E677-4B1E-B73F-BCDDB1C8E8BB}">
      <dgm:prSet/>
      <dgm:spPr/>
      <dgm:t>
        <a:bodyPr/>
        <a:lstStyle/>
        <a:p>
          <a:endParaRPr lang="en-US"/>
        </a:p>
      </dgm:t>
    </dgm:pt>
    <dgm:pt modelId="{48123931-3265-4FE3-AF27-AA6ED4E9EF10}" type="sibTrans" cxnId="{55A8DDB2-E677-4B1E-B73F-BCDDB1C8E8BB}">
      <dgm:prSet/>
      <dgm:spPr/>
      <dgm:t>
        <a:bodyPr/>
        <a:lstStyle/>
        <a:p>
          <a:endParaRPr lang="en-US"/>
        </a:p>
      </dgm:t>
    </dgm:pt>
    <dgm:pt modelId="{9F61EDD4-8A61-4B96-AF66-846266216F26}">
      <dgm:prSet/>
      <dgm:spPr/>
      <dgm:t>
        <a:bodyPr/>
        <a:lstStyle/>
        <a:p>
          <a:r>
            <a:rPr lang="en-SG" dirty="0"/>
            <a:t>Complete design of Arduino calculator</a:t>
          </a:r>
          <a:endParaRPr lang="en-US" dirty="0"/>
        </a:p>
      </dgm:t>
    </dgm:pt>
    <dgm:pt modelId="{C7309BF2-6BBC-43B7-A97B-21E8511BF60B}" type="parTrans" cxnId="{477BDC99-57B7-4944-91C5-0059965523A5}">
      <dgm:prSet/>
      <dgm:spPr/>
      <dgm:t>
        <a:bodyPr/>
        <a:lstStyle/>
        <a:p>
          <a:endParaRPr lang="en-US"/>
        </a:p>
      </dgm:t>
    </dgm:pt>
    <dgm:pt modelId="{746A5229-49CD-47F6-BE9A-34E40EC004FB}" type="sibTrans" cxnId="{477BDC99-57B7-4944-91C5-0059965523A5}">
      <dgm:prSet/>
      <dgm:spPr/>
      <dgm:t>
        <a:bodyPr/>
        <a:lstStyle/>
        <a:p>
          <a:endParaRPr lang="en-US"/>
        </a:p>
      </dgm:t>
    </dgm:pt>
    <dgm:pt modelId="{C334B878-8873-42AD-84D5-B5B4FDAC2319}" type="pres">
      <dgm:prSet presAssocID="{7A4EC6CE-795A-48FA-ADBD-0034E54C8AD4}" presName="diagram" presStyleCnt="0">
        <dgm:presLayoutVars>
          <dgm:dir/>
          <dgm:resizeHandles val="exact"/>
        </dgm:presLayoutVars>
      </dgm:prSet>
      <dgm:spPr/>
    </dgm:pt>
    <dgm:pt modelId="{CC0867EC-C979-4755-86CA-E8E4DCBCB875}" type="pres">
      <dgm:prSet presAssocID="{6D0EE9DB-B57D-4D5D-B434-C1C0AAF1AF9C}" presName="node" presStyleLbl="node1" presStyleIdx="0" presStyleCnt="5">
        <dgm:presLayoutVars>
          <dgm:bulletEnabled val="1"/>
        </dgm:presLayoutVars>
      </dgm:prSet>
      <dgm:spPr/>
    </dgm:pt>
    <dgm:pt modelId="{1F4DF267-D503-41D8-9C59-58D80B25E7DA}" type="pres">
      <dgm:prSet presAssocID="{F4B65671-7135-43FA-9B09-644CF2662D1B}" presName="sibTrans" presStyleCnt="0"/>
      <dgm:spPr/>
    </dgm:pt>
    <dgm:pt modelId="{ED52A162-A545-4A53-A02A-D5EF2EE62670}" type="pres">
      <dgm:prSet presAssocID="{F39BD47D-5CFD-4604-BBF7-E47EA44D903C}" presName="node" presStyleLbl="node1" presStyleIdx="1" presStyleCnt="5">
        <dgm:presLayoutVars>
          <dgm:bulletEnabled val="1"/>
        </dgm:presLayoutVars>
      </dgm:prSet>
      <dgm:spPr/>
    </dgm:pt>
    <dgm:pt modelId="{F51BAA97-6945-42EC-A734-56BAD74FD53A}" type="pres">
      <dgm:prSet presAssocID="{B7865D6E-B41B-48EF-A8D8-5F2AAB4329FB}" presName="sibTrans" presStyleCnt="0"/>
      <dgm:spPr/>
    </dgm:pt>
    <dgm:pt modelId="{FA452EBA-1735-4723-ABA5-CFC6B0474A92}" type="pres">
      <dgm:prSet presAssocID="{DDDA57D9-E3AA-4090-8900-57C56E85C52C}" presName="node" presStyleLbl="node1" presStyleIdx="2" presStyleCnt="5">
        <dgm:presLayoutVars>
          <dgm:bulletEnabled val="1"/>
        </dgm:presLayoutVars>
      </dgm:prSet>
      <dgm:spPr/>
    </dgm:pt>
    <dgm:pt modelId="{8097FCBC-3137-4B2F-AF00-7C4D037F126F}" type="pres">
      <dgm:prSet presAssocID="{15C10AFB-070D-4455-981C-7F287947CE7D}" presName="sibTrans" presStyleCnt="0"/>
      <dgm:spPr/>
    </dgm:pt>
    <dgm:pt modelId="{ACF150ED-22EB-477C-830E-838EA65F04D4}" type="pres">
      <dgm:prSet presAssocID="{288259B2-331E-46EE-888A-346CC7ABEA63}" presName="node" presStyleLbl="node1" presStyleIdx="3" presStyleCnt="5">
        <dgm:presLayoutVars>
          <dgm:bulletEnabled val="1"/>
        </dgm:presLayoutVars>
      </dgm:prSet>
      <dgm:spPr/>
    </dgm:pt>
    <dgm:pt modelId="{EE54D962-687B-4206-B004-F36C42DD3BD1}" type="pres">
      <dgm:prSet presAssocID="{48123931-3265-4FE3-AF27-AA6ED4E9EF10}" presName="sibTrans" presStyleCnt="0"/>
      <dgm:spPr/>
    </dgm:pt>
    <dgm:pt modelId="{A10212B6-4CCF-4634-A54E-EA7B4E28952A}" type="pres">
      <dgm:prSet presAssocID="{9F61EDD4-8A61-4B96-AF66-846266216F26}" presName="node" presStyleLbl="node1" presStyleIdx="4" presStyleCnt="5">
        <dgm:presLayoutVars>
          <dgm:bulletEnabled val="1"/>
        </dgm:presLayoutVars>
      </dgm:prSet>
      <dgm:spPr/>
    </dgm:pt>
  </dgm:ptLst>
  <dgm:cxnLst>
    <dgm:cxn modelId="{336DA91D-4CFC-455F-ABDC-617A1CA2808B}" srcId="{7A4EC6CE-795A-48FA-ADBD-0034E54C8AD4}" destId="{6D0EE9DB-B57D-4D5D-B434-C1C0AAF1AF9C}" srcOrd="0" destOrd="0" parTransId="{D48BA623-4B6D-4CD3-969B-DBEF05158CA0}" sibTransId="{F4B65671-7135-43FA-9B09-644CF2662D1B}"/>
    <dgm:cxn modelId="{020A9F42-FF2C-4A75-9ACC-4A1AE5F4196B}" srcId="{7A4EC6CE-795A-48FA-ADBD-0034E54C8AD4}" destId="{DDDA57D9-E3AA-4090-8900-57C56E85C52C}" srcOrd="2" destOrd="0" parTransId="{37FD1C9E-7744-4CEE-A35F-C3CF98930B7A}" sibTransId="{15C10AFB-070D-4455-981C-7F287947CE7D}"/>
    <dgm:cxn modelId="{BA2EC84F-312D-407C-A138-86433F212B3B}" type="presOf" srcId="{9F61EDD4-8A61-4B96-AF66-846266216F26}" destId="{A10212B6-4CCF-4634-A54E-EA7B4E28952A}" srcOrd="0" destOrd="0" presId="urn:microsoft.com/office/officeart/2005/8/layout/default"/>
    <dgm:cxn modelId="{7C6C1851-151A-457E-A51F-E0B4A70D33CE}" type="presOf" srcId="{6D0EE9DB-B57D-4D5D-B434-C1C0AAF1AF9C}" destId="{CC0867EC-C979-4755-86CA-E8E4DCBCB875}" srcOrd="0" destOrd="0" presId="urn:microsoft.com/office/officeart/2005/8/layout/default"/>
    <dgm:cxn modelId="{5452D272-7910-439D-96FA-A82A263A4A00}" type="presOf" srcId="{F39BD47D-5CFD-4604-BBF7-E47EA44D903C}" destId="{ED52A162-A545-4A53-A02A-D5EF2EE62670}" srcOrd="0" destOrd="0" presId="urn:microsoft.com/office/officeart/2005/8/layout/default"/>
    <dgm:cxn modelId="{5BDF5388-BB7C-4DA3-A4F4-A9FCD1D74670}" type="presOf" srcId="{DDDA57D9-E3AA-4090-8900-57C56E85C52C}" destId="{FA452EBA-1735-4723-ABA5-CFC6B0474A92}" srcOrd="0" destOrd="0" presId="urn:microsoft.com/office/officeart/2005/8/layout/default"/>
    <dgm:cxn modelId="{477BDC99-57B7-4944-91C5-0059965523A5}" srcId="{7A4EC6CE-795A-48FA-ADBD-0034E54C8AD4}" destId="{9F61EDD4-8A61-4B96-AF66-846266216F26}" srcOrd="4" destOrd="0" parTransId="{C7309BF2-6BBC-43B7-A97B-21E8511BF60B}" sibTransId="{746A5229-49CD-47F6-BE9A-34E40EC004FB}"/>
    <dgm:cxn modelId="{37AFBD9E-A587-4DE6-98C1-23B94A80D3A3}" type="presOf" srcId="{288259B2-331E-46EE-888A-346CC7ABEA63}" destId="{ACF150ED-22EB-477C-830E-838EA65F04D4}" srcOrd="0" destOrd="0" presId="urn:microsoft.com/office/officeart/2005/8/layout/default"/>
    <dgm:cxn modelId="{CD0F9AA6-07EF-47DA-914D-FB128BE1BF68}" srcId="{7A4EC6CE-795A-48FA-ADBD-0034E54C8AD4}" destId="{F39BD47D-5CFD-4604-BBF7-E47EA44D903C}" srcOrd="1" destOrd="0" parTransId="{B3EE1A8F-55FD-46C8-B67A-2D0A1F81CD21}" sibTransId="{B7865D6E-B41B-48EF-A8D8-5F2AAB4329FB}"/>
    <dgm:cxn modelId="{55A8DDB2-E677-4B1E-B73F-BCDDB1C8E8BB}" srcId="{7A4EC6CE-795A-48FA-ADBD-0034E54C8AD4}" destId="{288259B2-331E-46EE-888A-346CC7ABEA63}" srcOrd="3" destOrd="0" parTransId="{EDA3B051-D9A8-43A4-B124-26939FE509C4}" sibTransId="{48123931-3265-4FE3-AF27-AA6ED4E9EF10}"/>
    <dgm:cxn modelId="{57861FED-A5CA-4EA1-B356-E67CD71A9F4D}" type="presOf" srcId="{7A4EC6CE-795A-48FA-ADBD-0034E54C8AD4}" destId="{C334B878-8873-42AD-84D5-B5B4FDAC2319}" srcOrd="0" destOrd="0" presId="urn:microsoft.com/office/officeart/2005/8/layout/default"/>
    <dgm:cxn modelId="{26047F93-B955-4C99-A06F-53AE7DFF1D21}" type="presParOf" srcId="{C334B878-8873-42AD-84D5-B5B4FDAC2319}" destId="{CC0867EC-C979-4755-86CA-E8E4DCBCB875}" srcOrd="0" destOrd="0" presId="urn:microsoft.com/office/officeart/2005/8/layout/default"/>
    <dgm:cxn modelId="{40173539-3419-48FE-A778-32F440AA0B10}" type="presParOf" srcId="{C334B878-8873-42AD-84D5-B5B4FDAC2319}" destId="{1F4DF267-D503-41D8-9C59-58D80B25E7DA}" srcOrd="1" destOrd="0" presId="urn:microsoft.com/office/officeart/2005/8/layout/default"/>
    <dgm:cxn modelId="{9DEF2E43-BD5D-489C-A80B-E8C69B6BFDE3}" type="presParOf" srcId="{C334B878-8873-42AD-84D5-B5B4FDAC2319}" destId="{ED52A162-A545-4A53-A02A-D5EF2EE62670}" srcOrd="2" destOrd="0" presId="urn:microsoft.com/office/officeart/2005/8/layout/default"/>
    <dgm:cxn modelId="{E09761ED-79F3-4E1E-91C5-44BA46A83207}" type="presParOf" srcId="{C334B878-8873-42AD-84D5-B5B4FDAC2319}" destId="{F51BAA97-6945-42EC-A734-56BAD74FD53A}" srcOrd="3" destOrd="0" presId="urn:microsoft.com/office/officeart/2005/8/layout/default"/>
    <dgm:cxn modelId="{DF00A5C6-1C41-4B1B-9F23-44390543E47C}" type="presParOf" srcId="{C334B878-8873-42AD-84D5-B5B4FDAC2319}" destId="{FA452EBA-1735-4723-ABA5-CFC6B0474A92}" srcOrd="4" destOrd="0" presId="urn:microsoft.com/office/officeart/2005/8/layout/default"/>
    <dgm:cxn modelId="{F4B77110-3A71-4C7C-9625-13F477DFBAFF}" type="presParOf" srcId="{C334B878-8873-42AD-84D5-B5B4FDAC2319}" destId="{8097FCBC-3137-4B2F-AF00-7C4D037F126F}" srcOrd="5" destOrd="0" presId="urn:microsoft.com/office/officeart/2005/8/layout/default"/>
    <dgm:cxn modelId="{6C38A6E8-71B2-4D4D-A114-96903033BD41}" type="presParOf" srcId="{C334B878-8873-42AD-84D5-B5B4FDAC2319}" destId="{ACF150ED-22EB-477C-830E-838EA65F04D4}" srcOrd="6" destOrd="0" presId="urn:microsoft.com/office/officeart/2005/8/layout/default"/>
    <dgm:cxn modelId="{6ACD5F23-492C-42CF-A24E-9E4FCA8D57B6}" type="presParOf" srcId="{C334B878-8873-42AD-84D5-B5B4FDAC2319}" destId="{EE54D962-687B-4206-B004-F36C42DD3BD1}" srcOrd="7" destOrd="0" presId="urn:microsoft.com/office/officeart/2005/8/layout/default"/>
    <dgm:cxn modelId="{2FF9AD97-1D87-43AC-AF24-E15DA510CE0A}" type="presParOf" srcId="{C334B878-8873-42AD-84D5-B5B4FDAC2319}" destId="{A10212B6-4CCF-4634-A54E-EA7B4E28952A}"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DD9633B-A92D-4C09-B5F3-684DE1C16A78}" type="doc">
      <dgm:prSet loTypeId="urn:microsoft.com/office/officeart/2016/7/layout/BasicLinearProcessNumbered" loCatId="process" qsTypeId="urn:microsoft.com/office/officeart/2005/8/quickstyle/simple1" qsCatId="simple" csTypeId="urn:microsoft.com/office/officeart/2005/8/colors/colorful1" csCatId="colorful"/>
      <dgm:spPr/>
      <dgm:t>
        <a:bodyPr/>
        <a:lstStyle/>
        <a:p>
          <a:endParaRPr lang="en-US"/>
        </a:p>
      </dgm:t>
    </dgm:pt>
    <dgm:pt modelId="{255F613D-C24B-4270-9FC7-126AC8F1D9B2}">
      <dgm:prSet/>
      <dgm:spPr/>
      <dgm:t>
        <a:bodyPr/>
        <a:lstStyle/>
        <a:p>
          <a:r>
            <a:rPr lang="en-SG" b="0" i="0"/>
            <a:t>. We learned how to make a calculator through Arduino </a:t>
          </a:r>
          <a:endParaRPr lang="en-US"/>
        </a:p>
      </dgm:t>
    </dgm:pt>
    <dgm:pt modelId="{9E54291E-F162-4E92-A6FA-9EC92F8C198F}" type="parTrans" cxnId="{EF2BC144-D456-4561-A0E2-01CBE130DCA8}">
      <dgm:prSet/>
      <dgm:spPr/>
      <dgm:t>
        <a:bodyPr/>
        <a:lstStyle/>
        <a:p>
          <a:endParaRPr lang="en-US"/>
        </a:p>
      </dgm:t>
    </dgm:pt>
    <dgm:pt modelId="{6B3008C2-A742-44FE-8ADF-28827435FCC4}" type="sibTrans" cxnId="{EF2BC144-D456-4561-A0E2-01CBE130DCA8}">
      <dgm:prSet phldrT="1" phldr="0"/>
      <dgm:spPr/>
      <dgm:t>
        <a:bodyPr/>
        <a:lstStyle/>
        <a:p>
          <a:r>
            <a:rPr lang="en-US"/>
            <a:t>1</a:t>
          </a:r>
        </a:p>
      </dgm:t>
    </dgm:pt>
    <dgm:pt modelId="{BC3C2C03-9C8D-4430-800F-62B65D3E71D1}">
      <dgm:prSet/>
      <dgm:spPr/>
      <dgm:t>
        <a:bodyPr/>
        <a:lstStyle/>
        <a:p>
          <a:r>
            <a:rPr lang="en-SG" b="0" i="0"/>
            <a:t>. We learned how the code works through out the system</a:t>
          </a:r>
          <a:endParaRPr lang="en-US"/>
        </a:p>
      </dgm:t>
    </dgm:pt>
    <dgm:pt modelId="{8176C0A2-923A-44C0-A55C-734B161C171C}" type="parTrans" cxnId="{40B60614-CEB9-4E54-B78B-423065917AE1}">
      <dgm:prSet/>
      <dgm:spPr/>
      <dgm:t>
        <a:bodyPr/>
        <a:lstStyle/>
        <a:p>
          <a:endParaRPr lang="en-US"/>
        </a:p>
      </dgm:t>
    </dgm:pt>
    <dgm:pt modelId="{B2D0F91E-FB20-4204-9EE1-DB1169891249}" type="sibTrans" cxnId="{40B60614-CEB9-4E54-B78B-423065917AE1}">
      <dgm:prSet phldrT="2" phldr="0"/>
      <dgm:spPr/>
      <dgm:t>
        <a:bodyPr/>
        <a:lstStyle/>
        <a:p>
          <a:r>
            <a:rPr lang="en-US"/>
            <a:t>2</a:t>
          </a:r>
        </a:p>
      </dgm:t>
    </dgm:pt>
    <dgm:pt modelId="{47EE25B6-0581-44FD-99CD-F39C672B8C6D}">
      <dgm:prSet/>
      <dgm:spPr/>
      <dgm:t>
        <a:bodyPr/>
        <a:lstStyle/>
        <a:p>
          <a:r>
            <a:rPr lang="en-SG" b="0" i="0"/>
            <a:t>. We learned the differences between a normal calculator and a Arduino calculator .</a:t>
          </a:r>
          <a:endParaRPr lang="en-US"/>
        </a:p>
      </dgm:t>
    </dgm:pt>
    <dgm:pt modelId="{03BF1C0D-3154-4304-B41D-6F42500451D3}" type="parTrans" cxnId="{4A971E2D-4A64-4C76-B5A3-CEAED9E71464}">
      <dgm:prSet/>
      <dgm:spPr/>
      <dgm:t>
        <a:bodyPr/>
        <a:lstStyle/>
        <a:p>
          <a:endParaRPr lang="en-US"/>
        </a:p>
      </dgm:t>
    </dgm:pt>
    <dgm:pt modelId="{CEF295E6-6E5D-4201-A2CA-2EB1B9FB5EB1}" type="sibTrans" cxnId="{4A971E2D-4A64-4C76-B5A3-CEAED9E71464}">
      <dgm:prSet phldrT="3" phldr="0"/>
      <dgm:spPr/>
      <dgm:t>
        <a:bodyPr/>
        <a:lstStyle/>
        <a:p>
          <a:r>
            <a:rPr lang="en-US"/>
            <a:t>3</a:t>
          </a:r>
        </a:p>
      </dgm:t>
    </dgm:pt>
    <dgm:pt modelId="{9F7D94FE-970A-4DCC-B906-9CF8EC4D2989}" type="pres">
      <dgm:prSet presAssocID="{7DD9633B-A92D-4C09-B5F3-684DE1C16A78}" presName="Name0" presStyleCnt="0">
        <dgm:presLayoutVars>
          <dgm:animLvl val="lvl"/>
          <dgm:resizeHandles val="exact"/>
        </dgm:presLayoutVars>
      </dgm:prSet>
      <dgm:spPr/>
    </dgm:pt>
    <dgm:pt modelId="{EBAA8437-0889-4E6A-A2B8-CA82F0688ABA}" type="pres">
      <dgm:prSet presAssocID="{255F613D-C24B-4270-9FC7-126AC8F1D9B2}" presName="compositeNode" presStyleCnt="0">
        <dgm:presLayoutVars>
          <dgm:bulletEnabled val="1"/>
        </dgm:presLayoutVars>
      </dgm:prSet>
      <dgm:spPr/>
    </dgm:pt>
    <dgm:pt modelId="{E145A75F-7454-4030-A977-A8689731E911}" type="pres">
      <dgm:prSet presAssocID="{255F613D-C24B-4270-9FC7-126AC8F1D9B2}" presName="bgRect" presStyleLbl="bgAccFollowNode1" presStyleIdx="0" presStyleCnt="3"/>
      <dgm:spPr/>
    </dgm:pt>
    <dgm:pt modelId="{5AED39C6-FAC6-445D-8324-16E950833CAF}" type="pres">
      <dgm:prSet presAssocID="{6B3008C2-A742-44FE-8ADF-28827435FCC4}" presName="sibTransNodeCircle" presStyleLbl="alignNode1" presStyleIdx="0" presStyleCnt="6">
        <dgm:presLayoutVars>
          <dgm:chMax val="0"/>
          <dgm:bulletEnabled/>
        </dgm:presLayoutVars>
      </dgm:prSet>
      <dgm:spPr/>
    </dgm:pt>
    <dgm:pt modelId="{B24EFEA5-EE1D-4EEB-82A2-294B0F296E05}" type="pres">
      <dgm:prSet presAssocID="{255F613D-C24B-4270-9FC7-126AC8F1D9B2}" presName="bottomLine" presStyleLbl="alignNode1" presStyleIdx="1" presStyleCnt="6">
        <dgm:presLayoutVars/>
      </dgm:prSet>
      <dgm:spPr/>
    </dgm:pt>
    <dgm:pt modelId="{558956C5-7C96-4CEB-BED0-7F6F4CE331F8}" type="pres">
      <dgm:prSet presAssocID="{255F613D-C24B-4270-9FC7-126AC8F1D9B2}" presName="nodeText" presStyleLbl="bgAccFollowNode1" presStyleIdx="0" presStyleCnt="3">
        <dgm:presLayoutVars>
          <dgm:bulletEnabled val="1"/>
        </dgm:presLayoutVars>
      </dgm:prSet>
      <dgm:spPr/>
    </dgm:pt>
    <dgm:pt modelId="{6A9E6550-0370-42E0-AF73-6E5F09B85341}" type="pres">
      <dgm:prSet presAssocID="{6B3008C2-A742-44FE-8ADF-28827435FCC4}" presName="sibTrans" presStyleCnt="0"/>
      <dgm:spPr/>
    </dgm:pt>
    <dgm:pt modelId="{20273429-3E7A-4665-8245-82C11F420C38}" type="pres">
      <dgm:prSet presAssocID="{BC3C2C03-9C8D-4430-800F-62B65D3E71D1}" presName="compositeNode" presStyleCnt="0">
        <dgm:presLayoutVars>
          <dgm:bulletEnabled val="1"/>
        </dgm:presLayoutVars>
      </dgm:prSet>
      <dgm:spPr/>
    </dgm:pt>
    <dgm:pt modelId="{96434202-CCE8-4DAA-8BCA-CC0AC25F13C8}" type="pres">
      <dgm:prSet presAssocID="{BC3C2C03-9C8D-4430-800F-62B65D3E71D1}" presName="bgRect" presStyleLbl="bgAccFollowNode1" presStyleIdx="1" presStyleCnt="3"/>
      <dgm:spPr/>
    </dgm:pt>
    <dgm:pt modelId="{47D1465C-BAB4-4934-AF0E-4C325653506D}" type="pres">
      <dgm:prSet presAssocID="{B2D0F91E-FB20-4204-9EE1-DB1169891249}" presName="sibTransNodeCircle" presStyleLbl="alignNode1" presStyleIdx="2" presStyleCnt="6">
        <dgm:presLayoutVars>
          <dgm:chMax val="0"/>
          <dgm:bulletEnabled/>
        </dgm:presLayoutVars>
      </dgm:prSet>
      <dgm:spPr/>
    </dgm:pt>
    <dgm:pt modelId="{EBA27045-7982-4BB5-AA89-919B86637A0A}" type="pres">
      <dgm:prSet presAssocID="{BC3C2C03-9C8D-4430-800F-62B65D3E71D1}" presName="bottomLine" presStyleLbl="alignNode1" presStyleIdx="3" presStyleCnt="6">
        <dgm:presLayoutVars/>
      </dgm:prSet>
      <dgm:spPr/>
    </dgm:pt>
    <dgm:pt modelId="{62849283-802B-4812-8434-1618990078D5}" type="pres">
      <dgm:prSet presAssocID="{BC3C2C03-9C8D-4430-800F-62B65D3E71D1}" presName="nodeText" presStyleLbl="bgAccFollowNode1" presStyleIdx="1" presStyleCnt="3">
        <dgm:presLayoutVars>
          <dgm:bulletEnabled val="1"/>
        </dgm:presLayoutVars>
      </dgm:prSet>
      <dgm:spPr/>
    </dgm:pt>
    <dgm:pt modelId="{4A4E3AD1-22B6-41A6-9938-D51223927F89}" type="pres">
      <dgm:prSet presAssocID="{B2D0F91E-FB20-4204-9EE1-DB1169891249}" presName="sibTrans" presStyleCnt="0"/>
      <dgm:spPr/>
    </dgm:pt>
    <dgm:pt modelId="{EA92B9BE-8EC2-4129-A177-6B62AE7D904F}" type="pres">
      <dgm:prSet presAssocID="{47EE25B6-0581-44FD-99CD-F39C672B8C6D}" presName="compositeNode" presStyleCnt="0">
        <dgm:presLayoutVars>
          <dgm:bulletEnabled val="1"/>
        </dgm:presLayoutVars>
      </dgm:prSet>
      <dgm:spPr/>
    </dgm:pt>
    <dgm:pt modelId="{F430CFB7-6F00-458A-8874-777DAE5227A2}" type="pres">
      <dgm:prSet presAssocID="{47EE25B6-0581-44FD-99CD-F39C672B8C6D}" presName="bgRect" presStyleLbl="bgAccFollowNode1" presStyleIdx="2" presStyleCnt="3"/>
      <dgm:spPr/>
    </dgm:pt>
    <dgm:pt modelId="{A46358E3-D67E-44DC-9BB9-F82A9AD9EBF7}" type="pres">
      <dgm:prSet presAssocID="{CEF295E6-6E5D-4201-A2CA-2EB1B9FB5EB1}" presName="sibTransNodeCircle" presStyleLbl="alignNode1" presStyleIdx="4" presStyleCnt="6">
        <dgm:presLayoutVars>
          <dgm:chMax val="0"/>
          <dgm:bulletEnabled/>
        </dgm:presLayoutVars>
      </dgm:prSet>
      <dgm:spPr/>
    </dgm:pt>
    <dgm:pt modelId="{959DE194-743B-4034-ACA4-D95DE5E0DABB}" type="pres">
      <dgm:prSet presAssocID="{47EE25B6-0581-44FD-99CD-F39C672B8C6D}" presName="bottomLine" presStyleLbl="alignNode1" presStyleIdx="5" presStyleCnt="6">
        <dgm:presLayoutVars/>
      </dgm:prSet>
      <dgm:spPr/>
    </dgm:pt>
    <dgm:pt modelId="{CCD593A2-F196-4C51-B0EC-32F84F204A29}" type="pres">
      <dgm:prSet presAssocID="{47EE25B6-0581-44FD-99CD-F39C672B8C6D}" presName="nodeText" presStyleLbl="bgAccFollowNode1" presStyleIdx="2" presStyleCnt="3">
        <dgm:presLayoutVars>
          <dgm:bulletEnabled val="1"/>
        </dgm:presLayoutVars>
      </dgm:prSet>
      <dgm:spPr/>
    </dgm:pt>
  </dgm:ptLst>
  <dgm:cxnLst>
    <dgm:cxn modelId="{40B60614-CEB9-4E54-B78B-423065917AE1}" srcId="{7DD9633B-A92D-4C09-B5F3-684DE1C16A78}" destId="{BC3C2C03-9C8D-4430-800F-62B65D3E71D1}" srcOrd="1" destOrd="0" parTransId="{8176C0A2-923A-44C0-A55C-734B161C171C}" sibTransId="{B2D0F91E-FB20-4204-9EE1-DB1169891249}"/>
    <dgm:cxn modelId="{4A971E2D-4A64-4C76-B5A3-CEAED9E71464}" srcId="{7DD9633B-A92D-4C09-B5F3-684DE1C16A78}" destId="{47EE25B6-0581-44FD-99CD-F39C672B8C6D}" srcOrd="2" destOrd="0" parTransId="{03BF1C0D-3154-4304-B41D-6F42500451D3}" sibTransId="{CEF295E6-6E5D-4201-A2CA-2EB1B9FB5EB1}"/>
    <dgm:cxn modelId="{E3975137-73EB-4FD7-8A16-4A78704DDE25}" type="presOf" srcId="{255F613D-C24B-4270-9FC7-126AC8F1D9B2}" destId="{E145A75F-7454-4030-A977-A8689731E911}" srcOrd="0" destOrd="0" presId="urn:microsoft.com/office/officeart/2016/7/layout/BasicLinearProcessNumbered"/>
    <dgm:cxn modelId="{EF2BC144-D456-4561-A0E2-01CBE130DCA8}" srcId="{7DD9633B-A92D-4C09-B5F3-684DE1C16A78}" destId="{255F613D-C24B-4270-9FC7-126AC8F1D9B2}" srcOrd="0" destOrd="0" parTransId="{9E54291E-F162-4E92-A6FA-9EC92F8C198F}" sibTransId="{6B3008C2-A742-44FE-8ADF-28827435FCC4}"/>
    <dgm:cxn modelId="{FFC51945-4A1C-4B75-B9B1-7651D829F91F}" type="presOf" srcId="{BC3C2C03-9C8D-4430-800F-62B65D3E71D1}" destId="{96434202-CCE8-4DAA-8BCA-CC0AC25F13C8}" srcOrd="0" destOrd="0" presId="urn:microsoft.com/office/officeart/2016/7/layout/BasicLinearProcessNumbered"/>
    <dgm:cxn modelId="{D298B74C-567B-4E4B-9AE1-57841575BA1C}" type="presOf" srcId="{BC3C2C03-9C8D-4430-800F-62B65D3E71D1}" destId="{62849283-802B-4812-8434-1618990078D5}" srcOrd="1" destOrd="0" presId="urn:microsoft.com/office/officeart/2016/7/layout/BasicLinearProcessNumbered"/>
    <dgm:cxn modelId="{5BFAC6B3-FECB-4B98-BD29-7FE6D242646F}" type="presOf" srcId="{47EE25B6-0581-44FD-99CD-F39C672B8C6D}" destId="{CCD593A2-F196-4C51-B0EC-32F84F204A29}" srcOrd="1" destOrd="0" presId="urn:microsoft.com/office/officeart/2016/7/layout/BasicLinearProcessNumbered"/>
    <dgm:cxn modelId="{C6312BB5-B4F8-4F93-AEFF-3F8AE40F8CED}" type="presOf" srcId="{7DD9633B-A92D-4C09-B5F3-684DE1C16A78}" destId="{9F7D94FE-970A-4DCC-B906-9CF8EC4D2989}" srcOrd="0" destOrd="0" presId="urn:microsoft.com/office/officeart/2016/7/layout/BasicLinearProcessNumbered"/>
    <dgm:cxn modelId="{9FFBCBCC-53E8-4722-A064-E294134EAB37}" type="presOf" srcId="{255F613D-C24B-4270-9FC7-126AC8F1D9B2}" destId="{558956C5-7C96-4CEB-BED0-7F6F4CE331F8}" srcOrd="1" destOrd="0" presId="urn:microsoft.com/office/officeart/2016/7/layout/BasicLinearProcessNumbered"/>
    <dgm:cxn modelId="{B328E8E5-16E1-4EAE-9AE7-6CFE68A22575}" type="presOf" srcId="{47EE25B6-0581-44FD-99CD-F39C672B8C6D}" destId="{F430CFB7-6F00-458A-8874-777DAE5227A2}" srcOrd="0" destOrd="0" presId="urn:microsoft.com/office/officeart/2016/7/layout/BasicLinearProcessNumbered"/>
    <dgm:cxn modelId="{231BB3F5-F9BF-42D4-9B32-F4D59861ABC6}" type="presOf" srcId="{B2D0F91E-FB20-4204-9EE1-DB1169891249}" destId="{47D1465C-BAB4-4934-AF0E-4C325653506D}" srcOrd="0" destOrd="0" presId="urn:microsoft.com/office/officeart/2016/7/layout/BasicLinearProcessNumbered"/>
    <dgm:cxn modelId="{438BAAF7-3F85-4796-887D-0112C0330A35}" type="presOf" srcId="{CEF295E6-6E5D-4201-A2CA-2EB1B9FB5EB1}" destId="{A46358E3-D67E-44DC-9BB9-F82A9AD9EBF7}" srcOrd="0" destOrd="0" presId="urn:microsoft.com/office/officeart/2016/7/layout/BasicLinearProcessNumbered"/>
    <dgm:cxn modelId="{EEDCB5F9-43CC-4B9A-BAD0-D75A0F7C54D6}" type="presOf" srcId="{6B3008C2-A742-44FE-8ADF-28827435FCC4}" destId="{5AED39C6-FAC6-445D-8324-16E950833CAF}" srcOrd="0" destOrd="0" presId="urn:microsoft.com/office/officeart/2016/7/layout/BasicLinearProcessNumbered"/>
    <dgm:cxn modelId="{7EF33C44-1E60-483F-BA20-49729B368A89}" type="presParOf" srcId="{9F7D94FE-970A-4DCC-B906-9CF8EC4D2989}" destId="{EBAA8437-0889-4E6A-A2B8-CA82F0688ABA}" srcOrd="0" destOrd="0" presId="urn:microsoft.com/office/officeart/2016/7/layout/BasicLinearProcessNumbered"/>
    <dgm:cxn modelId="{2FAA3E35-ADFE-4467-B749-A962E29C9571}" type="presParOf" srcId="{EBAA8437-0889-4E6A-A2B8-CA82F0688ABA}" destId="{E145A75F-7454-4030-A977-A8689731E911}" srcOrd="0" destOrd="0" presId="urn:microsoft.com/office/officeart/2016/7/layout/BasicLinearProcessNumbered"/>
    <dgm:cxn modelId="{B29D4017-3592-4740-86BD-45A29F039521}" type="presParOf" srcId="{EBAA8437-0889-4E6A-A2B8-CA82F0688ABA}" destId="{5AED39C6-FAC6-445D-8324-16E950833CAF}" srcOrd="1" destOrd="0" presId="urn:microsoft.com/office/officeart/2016/7/layout/BasicLinearProcessNumbered"/>
    <dgm:cxn modelId="{C65A41E1-8579-43B2-8698-CC16CB871C7E}" type="presParOf" srcId="{EBAA8437-0889-4E6A-A2B8-CA82F0688ABA}" destId="{B24EFEA5-EE1D-4EEB-82A2-294B0F296E05}" srcOrd="2" destOrd="0" presId="urn:microsoft.com/office/officeart/2016/7/layout/BasicLinearProcessNumbered"/>
    <dgm:cxn modelId="{D5195105-3418-4A58-A263-434B75E4D1AD}" type="presParOf" srcId="{EBAA8437-0889-4E6A-A2B8-CA82F0688ABA}" destId="{558956C5-7C96-4CEB-BED0-7F6F4CE331F8}" srcOrd="3" destOrd="0" presId="urn:microsoft.com/office/officeart/2016/7/layout/BasicLinearProcessNumbered"/>
    <dgm:cxn modelId="{60FDE1D2-F9A2-4CD2-AE20-69A88BE8488A}" type="presParOf" srcId="{9F7D94FE-970A-4DCC-B906-9CF8EC4D2989}" destId="{6A9E6550-0370-42E0-AF73-6E5F09B85341}" srcOrd="1" destOrd="0" presId="urn:microsoft.com/office/officeart/2016/7/layout/BasicLinearProcessNumbered"/>
    <dgm:cxn modelId="{CBE310D9-EECD-43DD-B5D2-DEA2418CDD00}" type="presParOf" srcId="{9F7D94FE-970A-4DCC-B906-9CF8EC4D2989}" destId="{20273429-3E7A-4665-8245-82C11F420C38}" srcOrd="2" destOrd="0" presId="urn:microsoft.com/office/officeart/2016/7/layout/BasicLinearProcessNumbered"/>
    <dgm:cxn modelId="{D359418F-D520-40FA-8A03-B6D40295A0D4}" type="presParOf" srcId="{20273429-3E7A-4665-8245-82C11F420C38}" destId="{96434202-CCE8-4DAA-8BCA-CC0AC25F13C8}" srcOrd="0" destOrd="0" presId="urn:microsoft.com/office/officeart/2016/7/layout/BasicLinearProcessNumbered"/>
    <dgm:cxn modelId="{63FE7D03-C4D0-4B49-846E-D81BBE85068F}" type="presParOf" srcId="{20273429-3E7A-4665-8245-82C11F420C38}" destId="{47D1465C-BAB4-4934-AF0E-4C325653506D}" srcOrd="1" destOrd="0" presId="urn:microsoft.com/office/officeart/2016/7/layout/BasicLinearProcessNumbered"/>
    <dgm:cxn modelId="{F8BE47C0-A615-479E-9A4A-049A44F70947}" type="presParOf" srcId="{20273429-3E7A-4665-8245-82C11F420C38}" destId="{EBA27045-7982-4BB5-AA89-919B86637A0A}" srcOrd="2" destOrd="0" presId="urn:microsoft.com/office/officeart/2016/7/layout/BasicLinearProcessNumbered"/>
    <dgm:cxn modelId="{294E04BA-A1F6-49DB-9DC1-F9A5BD377332}" type="presParOf" srcId="{20273429-3E7A-4665-8245-82C11F420C38}" destId="{62849283-802B-4812-8434-1618990078D5}" srcOrd="3" destOrd="0" presId="urn:microsoft.com/office/officeart/2016/7/layout/BasicLinearProcessNumbered"/>
    <dgm:cxn modelId="{1093EE05-8C8D-47DF-B32E-4C79F9D81B11}" type="presParOf" srcId="{9F7D94FE-970A-4DCC-B906-9CF8EC4D2989}" destId="{4A4E3AD1-22B6-41A6-9938-D51223927F89}" srcOrd="3" destOrd="0" presId="urn:microsoft.com/office/officeart/2016/7/layout/BasicLinearProcessNumbered"/>
    <dgm:cxn modelId="{B888939B-9E43-4888-ADDE-31B8C7FB4F19}" type="presParOf" srcId="{9F7D94FE-970A-4DCC-B906-9CF8EC4D2989}" destId="{EA92B9BE-8EC2-4129-A177-6B62AE7D904F}" srcOrd="4" destOrd="0" presId="urn:microsoft.com/office/officeart/2016/7/layout/BasicLinearProcessNumbered"/>
    <dgm:cxn modelId="{1DF66CE9-AF71-478E-B6F7-327A3BEF182D}" type="presParOf" srcId="{EA92B9BE-8EC2-4129-A177-6B62AE7D904F}" destId="{F430CFB7-6F00-458A-8874-777DAE5227A2}" srcOrd="0" destOrd="0" presId="urn:microsoft.com/office/officeart/2016/7/layout/BasicLinearProcessNumbered"/>
    <dgm:cxn modelId="{154A66BE-EF67-4EBB-98CE-8A5A068E72DB}" type="presParOf" srcId="{EA92B9BE-8EC2-4129-A177-6B62AE7D904F}" destId="{A46358E3-D67E-44DC-9BB9-F82A9AD9EBF7}" srcOrd="1" destOrd="0" presId="urn:microsoft.com/office/officeart/2016/7/layout/BasicLinearProcessNumbered"/>
    <dgm:cxn modelId="{8B159A1D-7139-41E9-8878-F51B9B4D14F7}" type="presParOf" srcId="{EA92B9BE-8EC2-4129-A177-6B62AE7D904F}" destId="{959DE194-743B-4034-ACA4-D95DE5E0DABB}" srcOrd="2" destOrd="0" presId="urn:microsoft.com/office/officeart/2016/7/layout/BasicLinearProcessNumbered"/>
    <dgm:cxn modelId="{0B0FC20A-8FF3-4799-897D-700581BA45CA}" type="presParOf" srcId="{EA92B9BE-8EC2-4129-A177-6B62AE7D904F}" destId="{CCD593A2-F196-4C51-B0EC-32F84F204A29}"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0867EC-C979-4755-86CA-E8E4DCBCB875}">
      <dsp:nvSpPr>
        <dsp:cNvPr id="0" name=""/>
        <dsp:cNvSpPr/>
      </dsp:nvSpPr>
      <dsp:spPr>
        <a:xfrm>
          <a:off x="0" y="280491"/>
          <a:ext cx="2795984" cy="1677590"/>
        </a:xfrm>
        <a:prstGeom prst="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SG" sz="2300" kern="1200" dirty="0"/>
            <a:t>What is an Arduino Calculator</a:t>
          </a:r>
          <a:endParaRPr lang="en-US" sz="2300" kern="1200" dirty="0"/>
        </a:p>
      </dsp:txBody>
      <dsp:txXfrm>
        <a:off x="0" y="280491"/>
        <a:ext cx="2795984" cy="1677590"/>
      </dsp:txXfrm>
    </dsp:sp>
    <dsp:sp modelId="{ED52A162-A545-4A53-A02A-D5EF2EE62670}">
      <dsp:nvSpPr>
        <dsp:cNvPr id="0" name=""/>
        <dsp:cNvSpPr/>
      </dsp:nvSpPr>
      <dsp:spPr>
        <a:xfrm>
          <a:off x="3075582" y="280491"/>
          <a:ext cx="2795984" cy="1677590"/>
        </a:xfrm>
        <a:prstGeom prst="rect">
          <a:avLst/>
        </a:prstGeom>
        <a:gradFill rotWithShape="0">
          <a:gsLst>
            <a:gs pos="0">
              <a:schemeClr val="accent3">
                <a:hueOff val="0"/>
                <a:satOff val="0"/>
                <a:lumOff val="0"/>
                <a:alphaOff val="0"/>
                <a:tint val="98000"/>
                <a:lumMod val="114000"/>
              </a:schemeClr>
            </a:gs>
            <a:gs pos="100000">
              <a:schemeClr val="accent3">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SG" sz="2300" kern="1200" dirty="0"/>
            <a:t>Materials required for Arduino calculator</a:t>
          </a:r>
          <a:endParaRPr lang="en-US" sz="2300" kern="1200" dirty="0"/>
        </a:p>
      </dsp:txBody>
      <dsp:txXfrm>
        <a:off x="3075582" y="280491"/>
        <a:ext cx="2795984" cy="1677590"/>
      </dsp:txXfrm>
    </dsp:sp>
    <dsp:sp modelId="{FA452EBA-1735-4723-ABA5-CFC6B0474A92}">
      <dsp:nvSpPr>
        <dsp:cNvPr id="0" name=""/>
        <dsp:cNvSpPr/>
      </dsp:nvSpPr>
      <dsp:spPr>
        <a:xfrm>
          <a:off x="6151165" y="280491"/>
          <a:ext cx="2795984" cy="1677590"/>
        </a:xfrm>
        <a:prstGeom prst="rect">
          <a:avLst/>
        </a:prstGeom>
        <a:gradFill rotWithShape="0">
          <a:gsLst>
            <a:gs pos="0">
              <a:schemeClr val="accent4">
                <a:hueOff val="0"/>
                <a:satOff val="0"/>
                <a:lumOff val="0"/>
                <a:alphaOff val="0"/>
                <a:tint val="98000"/>
                <a:lumMod val="114000"/>
              </a:schemeClr>
            </a:gs>
            <a:gs pos="100000">
              <a:schemeClr val="accent4">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SG" sz="2300" kern="1200" dirty="0"/>
            <a:t>Difference between Arduino Calculator and normal calculator</a:t>
          </a:r>
          <a:endParaRPr lang="en-US" sz="2300" kern="1200" dirty="0"/>
        </a:p>
      </dsp:txBody>
      <dsp:txXfrm>
        <a:off x="6151165" y="280491"/>
        <a:ext cx="2795984" cy="1677590"/>
      </dsp:txXfrm>
    </dsp:sp>
    <dsp:sp modelId="{ACF150ED-22EB-477C-830E-838EA65F04D4}">
      <dsp:nvSpPr>
        <dsp:cNvPr id="0" name=""/>
        <dsp:cNvSpPr/>
      </dsp:nvSpPr>
      <dsp:spPr>
        <a:xfrm>
          <a:off x="1537791" y="2237680"/>
          <a:ext cx="2795984" cy="1677590"/>
        </a:xfrm>
        <a:prstGeom prst="rect">
          <a:avLst/>
        </a:prstGeom>
        <a:gradFill rotWithShape="0">
          <a:gsLst>
            <a:gs pos="0">
              <a:schemeClr val="accent5">
                <a:hueOff val="0"/>
                <a:satOff val="0"/>
                <a:lumOff val="0"/>
                <a:alphaOff val="0"/>
                <a:tint val="98000"/>
                <a:lumMod val="114000"/>
              </a:schemeClr>
            </a:gs>
            <a:gs pos="100000">
              <a:schemeClr val="accent5">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SG" sz="2300" kern="1200" dirty="0"/>
            <a:t>Circuit diagram</a:t>
          </a:r>
          <a:endParaRPr lang="en-US" sz="2300" kern="1200" dirty="0"/>
        </a:p>
      </dsp:txBody>
      <dsp:txXfrm>
        <a:off x="1537791" y="2237680"/>
        <a:ext cx="2795984" cy="1677590"/>
      </dsp:txXfrm>
    </dsp:sp>
    <dsp:sp modelId="{A10212B6-4CCF-4634-A54E-EA7B4E28952A}">
      <dsp:nvSpPr>
        <dsp:cNvPr id="0" name=""/>
        <dsp:cNvSpPr/>
      </dsp:nvSpPr>
      <dsp:spPr>
        <a:xfrm>
          <a:off x="4613374" y="2237680"/>
          <a:ext cx="2795984" cy="1677590"/>
        </a:xfrm>
        <a:prstGeom prst="rect">
          <a:avLst/>
        </a:prstGeom>
        <a:gradFill rotWithShape="0">
          <a:gsLst>
            <a:gs pos="0">
              <a:schemeClr val="accent6">
                <a:hueOff val="0"/>
                <a:satOff val="0"/>
                <a:lumOff val="0"/>
                <a:alphaOff val="0"/>
                <a:tint val="98000"/>
                <a:lumMod val="114000"/>
              </a:schemeClr>
            </a:gs>
            <a:gs pos="100000">
              <a:schemeClr val="accent6">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SG" sz="2300" kern="1200" dirty="0"/>
            <a:t>Complete design of Arduino calculator</a:t>
          </a:r>
          <a:endParaRPr lang="en-US" sz="2300" kern="1200" dirty="0"/>
        </a:p>
      </dsp:txBody>
      <dsp:txXfrm>
        <a:off x="4613374" y="2237680"/>
        <a:ext cx="2795984" cy="16775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45A75F-7454-4030-A977-A8689731E911}">
      <dsp:nvSpPr>
        <dsp:cNvPr id="0" name=""/>
        <dsp:cNvSpPr/>
      </dsp:nvSpPr>
      <dsp:spPr>
        <a:xfrm>
          <a:off x="0" y="0"/>
          <a:ext cx="3404803" cy="3404277"/>
        </a:xfrm>
        <a:prstGeom prst="rect">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5452" tIns="330200" rIns="265452" bIns="330200" numCol="1" spcCol="1270" anchor="t" anchorCtr="0">
          <a:noAutofit/>
        </a:bodyPr>
        <a:lstStyle/>
        <a:p>
          <a:pPr marL="0" lvl="0" indent="0" algn="l" defTabSz="889000">
            <a:lnSpc>
              <a:spcPct val="90000"/>
            </a:lnSpc>
            <a:spcBef>
              <a:spcPct val="0"/>
            </a:spcBef>
            <a:spcAft>
              <a:spcPct val="35000"/>
            </a:spcAft>
            <a:buNone/>
          </a:pPr>
          <a:r>
            <a:rPr lang="en-SG" sz="2000" b="0" i="0" kern="1200"/>
            <a:t>. We learned how to make a calculator through Arduino </a:t>
          </a:r>
          <a:endParaRPr lang="en-US" sz="2000" kern="1200"/>
        </a:p>
      </dsp:txBody>
      <dsp:txXfrm>
        <a:off x="0" y="1293625"/>
        <a:ext cx="3404803" cy="2042566"/>
      </dsp:txXfrm>
    </dsp:sp>
    <dsp:sp modelId="{5AED39C6-FAC6-445D-8324-16E950833CAF}">
      <dsp:nvSpPr>
        <dsp:cNvPr id="0" name=""/>
        <dsp:cNvSpPr/>
      </dsp:nvSpPr>
      <dsp:spPr>
        <a:xfrm>
          <a:off x="1191760" y="340427"/>
          <a:ext cx="1021283" cy="1021283"/>
        </a:xfrm>
        <a:prstGeom prst="ellipse">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623" tIns="12700" rIns="79623"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341323" y="489990"/>
        <a:ext cx="722157" cy="722157"/>
      </dsp:txXfrm>
    </dsp:sp>
    <dsp:sp modelId="{B24EFEA5-EE1D-4EEB-82A2-294B0F296E05}">
      <dsp:nvSpPr>
        <dsp:cNvPr id="0" name=""/>
        <dsp:cNvSpPr/>
      </dsp:nvSpPr>
      <dsp:spPr>
        <a:xfrm>
          <a:off x="0" y="3404205"/>
          <a:ext cx="3404803" cy="72"/>
        </a:xfrm>
        <a:prstGeom prst="rect">
          <a:avLst/>
        </a:prstGeom>
        <a:solidFill>
          <a:schemeClr val="accent3">
            <a:hueOff val="0"/>
            <a:satOff val="0"/>
            <a:lumOff val="0"/>
            <a:alphaOff val="0"/>
          </a:schemeClr>
        </a:solidFill>
        <a:ln w="19050"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6434202-CCE8-4DAA-8BCA-CC0AC25F13C8}">
      <dsp:nvSpPr>
        <dsp:cNvPr id="0" name=""/>
        <dsp:cNvSpPr/>
      </dsp:nvSpPr>
      <dsp:spPr>
        <a:xfrm>
          <a:off x="3745283" y="0"/>
          <a:ext cx="3404803" cy="3404277"/>
        </a:xfrm>
        <a:prstGeom prst="rect">
          <a:avLst/>
        </a:prstGeom>
        <a:solidFill>
          <a:schemeClr val="accent3">
            <a:tint val="40000"/>
            <a:alpha val="90000"/>
            <a:hueOff val="0"/>
            <a:satOff val="0"/>
            <a:lumOff val="0"/>
            <a:alphaOff val="0"/>
          </a:schemeClr>
        </a:solidFill>
        <a:ln w="19050"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5452" tIns="330200" rIns="265452" bIns="330200" numCol="1" spcCol="1270" anchor="t" anchorCtr="0">
          <a:noAutofit/>
        </a:bodyPr>
        <a:lstStyle/>
        <a:p>
          <a:pPr marL="0" lvl="0" indent="0" algn="l" defTabSz="889000">
            <a:lnSpc>
              <a:spcPct val="90000"/>
            </a:lnSpc>
            <a:spcBef>
              <a:spcPct val="0"/>
            </a:spcBef>
            <a:spcAft>
              <a:spcPct val="35000"/>
            </a:spcAft>
            <a:buNone/>
          </a:pPr>
          <a:r>
            <a:rPr lang="en-SG" sz="2000" b="0" i="0" kern="1200"/>
            <a:t>. We learned how the code works through out the system</a:t>
          </a:r>
          <a:endParaRPr lang="en-US" sz="2000" kern="1200"/>
        </a:p>
      </dsp:txBody>
      <dsp:txXfrm>
        <a:off x="3745283" y="1293625"/>
        <a:ext cx="3404803" cy="2042566"/>
      </dsp:txXfrm>
    </dsp:sp>
    <dsp:sp modelId="{47D1465C-BAB4-4934-AF0E-4C325653506D}">
      <dsp:nvSpPr>
        <dsp:cNvPr id="0" name=""/>
        <dsp:cNvSpPr/>
      </dsp:nvSpPr>
      <dsp:spPr>
        <a:xfrm>
          <a:off x="4937043" y="340427"/>
          <a:ext cx="1021283" cy="1021283"/>
        </a:xfrm>
        <a:prstGeom prst="ellipse">
          <a:avLst/>
        </a:prstGeom>
        <a:solidFill>
          <a:schemeClr val="accent4">
            <a:hueOff val="0"/>
            <a:satOff val="0"/>
            <a:lumOff val="0"/>
            <a:alphaOff val="0"/>
          </a:schemeClr>
        </a:solidFill>
        <a:ln w="19050"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623" tIns="12700" rIns="79623"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5086606" y="489990"/>
        <a:ext cx="722157" cy="722157"/>
      </dsp:txXfrm>
    </dsp:sp>
    <dsp:sp modelId="{EBA27045-7982-4BB5-AA89-919B86637A0A}">
      <dsp:nvSpPr>
        <dsp:cNvPr id="0" name=""/>
        <dsp:cNvSpPr/>
      </dsp:nvSpPr>
      <dsp:spPr>
        <a:xfrm>
          <a:off x="3745283" y="3404205"/>
          <a:ext cx="3404803" cy="72"/>
        </a:xfrm>
        <a:prstGeom prst="rect">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430CFB7-6F00-458A-8874-777DAE5227A2}">
      <dsp:nvSpPr>
        <dsp:cNvPr id="0" name=""/>
        <dsp:cNvSpPr/>
      </dsp:nvSpPr>
      <dsp:spPr>
        <a:xfrm>
          <a:off x="7490566" y="0"/>
          <a:ext cx="3404803" cy="3404277"/>
        </a:xfrm>
        <a:prstGeom prst="rect">
          <a:avLst/>
        </a:prstGeom>
        <a:solidFill>
          <a:schemeClr val="accent4">
            <a:tint val="40000"/>
            <a:alpha val="90000"/>
            <a:hueOff val="0"/>
            <a:satOff val="0"/>
            <a:lumOff val="0"/>
            <a:alphaOff val="0"/>
          </a:schemeClr>
        </a:solidFill>
        <a:ln w="19050" cap="rnd"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5452" tIns="330200" rIns="265452" bIns="330200" numCol="1" spcCol="1270" anchor="t" anchorCtr="0">
          <a:noAutofit/>
        </a:bodyPr>
        <a:lstStyle/>
        <a:p>
          <a:pPr marL="0" lvl="0" indent="0" algn="l" defTabSz="889000">
            <a:lnSpc>
              <a:spcPct val="90000"/>
            </a:lnSpc>
            <a:spcBef>
              <a:spcPct val="0"/>
            </a:spcBef>
            <a:spcAft>
              <a:spcPct val="35000"/>
            </a:spcAft>
            <a:buNone/>
          </a:pPr>
          <a:r>
            <a:rPr lang="en-SG" sz="2000" b="0" i="0" kern="1200"/>
            <a:t>. We learned the differences between a normal calculator and a Arduino calculator .</a:t>
          </a:r>
          <a:endParaRPr lang="en-US" sz="2000" kern="1200"/>
        </a:p>
      </dsp:txBody>
      <dsp:txXfrm>
        <a:off x="7490566" y="1293625"/>
        <a:ext cx="3404803" cy="2042566"/>
      </dsp:txXfrm>
    </dsp:sp>
    <dsp:sp modelId="{A46358E3-D67E-44DC-9BB9-F82A9AD9EBF7}">
      <dsp:nvSpPr>
        <dsp:cNvPr id="0" name=""/>
        <dsp:cNvSpPr/>
      </dsp:nvSpPr>
      <dsp:spPr>
        <a:xfrm>
          <a:off x="8682326" y="340427"/>
          <a:ext cx="1021283" cy="1021283"/>
        </a:xfrm>
        <a:prstGeom prst="ellipse">
          <a:avLst/>
        </a:prstGeom>
        <a:solidFill>
          <a:schemeClr val="accent6">
            <a:hueOff val="0"/>
            <a:satOff val="0"/>
            <a:lumOff val="0"/>
            <a:alphaOff val="0"/>
          </a:schemeClr>
        </a:solidFill>
        <a:ln w="19050"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623" tIns="12700" rIns="79623"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8831889" y="489990"/>
        <a:ext cx="722157" cy="722157"/>
      </dsp:txXfrm>
    </dsp:sp>
    <dsp:sp modelId="{959DE194-743B-4034-ACA4-D95DE5E0DABB}">
      <dsp:nvSpPr>
        <dsp:cNvPr id="0" name=""/>
        <dsp:cNvSpPr/>
      </dsp:nvSpPr>
      <dsp:spPr>
        <a:xfrm>
          <a:off x="7490566" y="3404205"/>
          <a:ext cx="3404803" cy="72"/>
        </a:xfrm>
        <a:prstGeom prst="rect">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gif>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3.png>
</file>

<file path=ppt/media/image4.png>
</file>

<file path=ppt/media/image5.png>
</file>

<file path=ppt/media/image6.jpe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C8322F6-1C60-46CF-968C-BC20E470F443}"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1426840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8322F6-1C60-46CF-968C-BC20E470F443}" type="datetimeFigureOut">
              <a:rPr lang="en-US" smtClean="0"/>
              <a:t>11/3/2022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2621598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C8322F6-1C60-46CF-968C-BC20E470F443}"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22081882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C8322F6-1C60-46CF-968C-BC20E470F443}"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5324290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8322F6-1C60-46CF-968C-BC20E470F443}"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2793790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C8322F6-1C60-46CF-968C-BC20E470F443}" type="datetimeFigureOut">
              <a:rPr lang="en-US" smtClean="0"/>
              <a:t>11/3/2022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1299061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C8322F6-1C60-46CF-968C-BC20E470F443}" type="datetimeFigureOut">
              <a:rPr lang="en-US" smtClean="0"/>
              <a:t>11/3/2022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4032369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8322F6-1C60-46CF-968C-BC20E470F443}"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8747387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8322F6-1C60-46CF-968C-BC20E470F443}"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1233637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1C8322F6-1C60-46CF-968C-BC20E470F443}"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3452761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8322F6-1C60-46CF-968C-BC20E470F443}"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2346035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C8322F6-1C60-46CF-968C-BC20E470F443}" type="datetimeFigureOut">
              <a:rPr lang="en-US" smtClean="0"/>
              <a:t>11/3/2022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3214925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8322F6-1C60-46CF-968C-BC20E470F443}" type="datetimeFigureOut">
              <a:rPr lang="en-US" smtClean="0"/>
              <a:t>11/3/2022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742955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1C8322F6-1C60-46CF-968C-BC20E470F443}" type="datetimeFigureOut">
              <a:rPr lang="en-US" smtClean="0"/>
              <a:t>11/3/2022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9249942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C8322F6-1C60-46CF-968C-BC20E470F443}" type="datetimeFigureOut">
              <a:rPr lang="en-US" smtClean="0"/>
              <a:t>11/3/2022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16728947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1C8322F6-1C60-46CF-968C-BC20E470F443}" type="datetimeFigureOut">
              <a:rPr lang="en-US" smtClean="0"/>
              <a:t>11/3/2022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3874400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8322F6-1C60-46CF-968C-BC20E470F443}" type="datetimeFigureOut">
              <a:rPr lang="en-US" smtClean="0"/>
              <a:t>11/3/2022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4067891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C8322F6-1C60-46CF-968C-BC20E470F443}" type="datetimeFigureOut">
              <a:rPr lang="en-US" smtClean="0"/>
              <a:t>11/3/2022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EEB83C2-341F-4C28-A243-1C56DDDA54D3}" type="slidenum">
              <a:rPr lang="en-US" smtClean="0"/>
              <a:t>‹#›</a:t>
            </a:fld>
            <a:endParaRPr lang="en-US"/>
          </a:p>
        </p:txBody>
      </p:sp>
    </p:spTree>
    <p:extLst>
      <p:ext uri="{BB962C8B-B14F-4D97-AF65-F5344CB8AC3E}">
        <p14:creationId xmlns:p14="http://schemas.microsoft.com/office/powerpoint/2010/main" val="235062548"/>
      </p:ext>
    </p:extLst>
  </p:cSld>
  <p:clrMap bg1="dk1" tx1="lt1" bg2="dk2" tx2="lt2" accent1="accent1" accent2="accent2" accent3="accent3" accent4="accent4" accent5="accent5" accent6="accent6" hlink="hlink" folHlink="folHlink"/>
  <p:sldLayoutIdLst>
    <p:sldLayoutId id="2147484025" r:id="rId1"/>
    <p:sldLayoutId id="2147484026" r:id="rId2"/>
    <p:sldLayoutId id="2147484027" r:id="rId3"/>
    <p:sldLayoutId id="2147484028" r:id="rId4"/>
    <p:sldLayoutId id="2147484029" r:id="rId5"/>
    <p:sldLayoutId id="2147484030" r:id="rId6"/>
    <p:sldLayoutId id="2147484031" r:id="rId7"/>
    <p:sldLayoutId id="2147484032" r:id="rId8"/>
    <p:sldLayoutId id="2147484033" r:id="rId9"/>
    <p:sldLayoutId id="2147484034" r:id="rId10"/>
    <p:sldLayoutId id="2147484035" r:id="rId11"/>
    <p:sldLayoutId id="2147484036" r:id="rId12"/>
    <p:sldLayoutId id="2147484037" r:id="rId13"/>
    <p:sldLayoutId id="2147484038" r:id="rId14"/>
    <p:sldLayoutId id="2147484039" r:id="rId15"/>
    <p:sldLayoutId id="2147484040" r:id="rId16"/>
    <p:sldLayoutId id="2147484041"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1.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67CA421-FA2B-47ED-A101-F8BBEBB29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42A114-B6AF-C422-7CD8-4616C888345D}"/>
              </a:ext>
            </a:extLst>
          </p:cNvPr>
          <p:cNvSpPr>
            <a:spLocks noGrp="1"/>
          </p:cNvSpPr>
          <p:nvPr>
            <p:ph type="ctrTitle"/>
          </p:nvPr>
        </p:nvSpPr>
        <p:spPr>
          <a:xfrm>
            <a:off x="8200279" y="1325880"/>
            <a:ext cx="3344020" cy="3066507"/>
          </a:xfrm>
        </p:spPr>
        <p:txBody>
          <a:bodyPr>
            <a:normAutofit/>
          </a:bodyPr>
          <a:lstStyle/>
          <a:p>
            <a:r>
              <a:rPr lang="en-SG" sz="4600">
                <a:solidFill>
                  <a:srgbClr val="EBEBEB"/>
                </a:solidFill>
              </a:rPr>
              <a:t>Arduino Calculator</a:t>
            </a:r>
          </a:p>
        </p:txBody>
      </p:sp>
      <p:sp>
        <p:nvSpPr>
          <p:cNvPr id="3" name="Subtitle 2">
            <a:extLst>
              <a:ext uri="{FF2B5EF4-FFF2-40B4-BE49-F238E27FC236}">
                <a16:creationId xmlns:a16="http://schemas.microsoft.com/office/drawing/2014/main" id="{C5DD4CA5-CAEE-CF41-65FD-BC13BEACDFC7}"/>
              </a:ext>
            </a:extLst>
          </p:cNvPr>
          <p:cNvSpPr>
            <a:spLocks noGrp="1"/>
          </p:cNvSpPr>
          <p:nvPr>
            <p:ph type="subTitle" idx="1"/>
          </p:nvPr>
        </p:nvSpPr>
        <p:spPr>
          <a:xfrm>
            <a:off x="8200279" y="4588329"/>
            <a:ext cx="3344020" cy="1621970"/>
          </a:xfrm>
        </p:spPr>
        <p:txBody>
          <a:bodyPr>
            <a:normAutofit/>
          </a:bodyPr>
          <a:lstStyle/>
          <a:p>
            <a:r>
              <a:rPr lang="en-SG" sz="1800"/>
              <a:t>Created by SAJIB and BUDHVIN</a:t>
            </a:r>
          </a:p>
        </p:txBody>
      </p:sp>
      <p:sp useBgFill="1">
        <p:nvSpPr>
          <p:cNvPr id="11" name="Rectangle 10">
            <a:extLst>
              <a:ext uri="{FF2B5EF4-FFF2-40B4-BE49-F238E27FC236}">
                <a16:creationId xmlns:a16="http://schemas.microsoft.com/office/drawing/2014/main" id="{12425D82-CD5E-45A4-9542-70951E59F2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6914" y="639905"/>
            <a:ext cx="6915664" cy="55781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21DB897-A621-4D5F-AC81-91199AC43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3" descr="Close-up of a calculator keypad">
            <a:extLst>
              <a:ext uri="{FF2B5EF4-FFF2-40B4-BE49-F238E27FC236}">
                <a16:creationId xmlns:a16="http://schemas.microsoft.com/office/drawing/2014/main" id="{33974E9B-28F6-706B-D9E4-A61DDEE24F43}"/>
              </a:ext>
            </a:extLst>
          </p:cNvPr>
          <p:cNvPicPr>
            <a:picLocks noChangeAspect="1"/>
          </p:cNvPicPr>
          <p:nvPr/>
        </p:nvPicPr>
        <p:blipFill rotWithShape="1">
          <a:blip r:embed="rId2"/>
          <a:srcRect b="15094"/>
          <a:stretch/>
        </p:blipFill>
        <p:spPr>
          <a:xfrm>
            <a:off x="955392" y="1666582"/>
            <a:ext cx="6275584" cy="3530029"/>
          </a:xfrm>
          <a:prstGeom prst="rect">
            <a:avLst/>
          </a:prstGeom>
          <a:effectLst/>
        </p:spPr>
      </p:pic>
    </p:spTree>
    <p:extLst>
      <p:ext uri="{BB962C8B-B14F-4D97-AF65-F5344CB8AC3E}">
        <p14:creationId xmlns:p14="http://schemas.microsoft.com/office/powerpoint/2010/main" val="385495883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8" name="Picture 17">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0" name="Oval 19">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21">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4" name="Picture 23">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6" name="Rectangle 25">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C6A81905-F480-46A4-BC10-215D24EA1A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DDF996-B099-1B38-5533-99E01D88186F}"/>
              </a:ext>
            </a:extLst>
          </p:cNvPr>
          <p:cNvSpPr>
            <a:spLocks noGrp="1"/>
          </p:cNvSpPr>
          <p:nvPr>
            <p:ph type="title"/>
          </p:nvPr>
        </p:nvSpPr>
        <p:spPr>
          <a:xfrm>
            <a:off x="4872012" y="1447800"/>
            <a:ext cx="5222325" cy="3329581"/>
          </a:xfrm>
        </p:spPr>
        <p:txBody>
          <a:bodyPr vert="horz" lIns="91440" tIns="45720" rIns="91440" bIns="45720" rtlCol="0" anchor="b">
            <a:normAutofit/>
          </a:bodyPr>
          <a:lstStyle/>
          <a:p>
            <a:pPr>
              <a:lnSpc>
                <a:spcPct val="90000"/>
              </a:lnSpc>
            </a:pPr>
            <a:r>
              <a:rPr lang="en-US" sz="5600">
                <a:solidFill>
                  <a:srgbClr val="EBEBEB"/>
                </a:solidFill>
              </a:rPr>
              <a:t>Completed product off our Arduino calculator</a:t>
            </a:r>
          </a:p>
        </p:txBody>
      </p:sp>
      <p:sp>
        <p:nvSpPr>
          <p:cNvPr id="30" name="Freeform 8">
            <a:extLst>
              <a:ext uri="{FF2B5EF4-FFF2-40B4-BE49-F238E27FC236}">
                <a16:creationId xmlns:a16="http://schemas.microsoft.com/office/drawing/2014/main" id="{36FD4D9D-3784-41E8-8405-A42B72F5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11" name="Content Placeholder 10">
            <a:extLst>
              <a:ext uri="{FF2B5EF4-FFF2-40B4-BE49-F238E27FC236}">
                <a16:creationId xmlns:a16="http://schemas.microsoft.com/office/drawing/2014/main" id="{D1A40790-A681-5731-A470-D8E7C9CDB146}"/>
              </a:ext>
            </a:extLst>
          </p:cNvPr>
          <p:cNvPicPr>
            <a:picLocks noGrp="1" noChangeAspect="1"/>
          </p:cNvPicPr>
          <p:nvPr>
            <p:ph idx="1"/>
          </p:nvPr>
        </p:nvPicPr>
        <p:blipFill rotWithShape="1">
          <a:blip r:embed="rId7">
            <a:extLst>
              <a:ext uri="{28A0092B-C50C-407E-A947-70E740481C1C}">
                <a14:useLocalDpi xmlns:a14="http://schemas.microsoft.com/office/drawing/2010/main" val="0"/>
              </a:ext>
            </a:extLst>
          </a:blip>
          <a:srcRect t="20661" r="1" b="10483"/>
          <a:stretch/>
        </p:blipFill>
        <p:spPr>
          <a:xfrm>
            <a:off x="20" y="10"/>
            <a:ext cx="4481944" cy="6857990"/>
          </a:xfrm>
          <a:custGeom>
            <a:avLst/>
            <a:gdLst/>
            <a:ahLst/>
            <a:cxnLst/>
            <a:rect l="l" t="t" r="r" b="b"/>
            <a:pathLst>
              <a:path w="4481964" h="6858000">
                <a:moveTo>
                  <a:pt x="0" y="0"/>
                </a:moveTo>
                <a:lnTo>
                  <a:pt x="3137249" y="0"/>
                </a:ln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85235"/>
                </a:lnTo>
                <a:lnTo>
                  <a:pt x="4231847" y="3625138"/>
                </a:lnTo>
                <a:lnTo>
                  <a:pt x="4234872" y="3762298"/>
                </a:lnTo>
                <a:lnTo>
                  <a:pt x="4237730" y="3898087"/>
                </a:lnTo>
                <a:lnTo>
                  <a:pt x="4240924" y="4031132"/>
                </a:lnTo>
                <a:lnTo>
                  <a:pt x="4245798" y="4163491"/>
                </a:lnTo>
                <a:lnTo>
                  <a:pt x="4251009" y="4293793"/>
                </a:lnTo>
                <a:lnTo>
                  <a:pt x="4255715" y="4421352"/>
                </a:lnTo>
                <a:lnTo>
                  <a:pt x="4268995" y="4670298"/>
                </a:lnTo>
                <a:lnTo>
                  <a:pt x="4283114" y="4908956"/>
                </a:lnTo>
                <a:lnTo>
                  <a:pt x="4297906" y="5138013"/>
                </a:lnTo>
                <a:lnTo>
                  <a:pt x="4314211" y="5354726"/>
                </a:lnTo>
                <a:lnTo>
                  <a:pt x="4331188" y="5561838"/>
                </a:lnTo>
                <a:lnTo>
                  <a:pt x="4349509" y="5753862"/>
                </a:lnTo>
                <a:lnTo>
                  <a:pt x="4367495" y="5934227"/>
                </a:lnTo>
                <a:lnTo>
                  <a:pt x="4385480" y="6100191"/>
                </a:lnTo>
                <a:lnTo>
                  <a:pt x="4402457" y="6252438"/>
                </a:lnTo>
                <a:lnTo>
                  <a:pt x="4418594" y="6387541"/>
                </a:lnTo>
                <a:lnTo>
                  <a:pt x="4433890" y="6509613"/>
                </a:lnTo>
                <a:lnTo>
                  <a:pt x="4446665" y="6612483"/>
                </a:lnTo>
                <a:lnTo>
                  <a:pt x="4458767" y="6698894"/>
                </a:lnTo>
                <a:lnTo>
                  <a:pt x="4476081" y="6817538"/>
                </a:lnTo>
                <a:lnTo>
                  <a:pt x="4481964" y="6858000"/>
                </a:lnTo>
                <a:lnTo>
                  <a:pt x="3577807" y="6858000"/>
                </a:lnTo>
                <a:lnTo>
                  <a:pt x="0" y="6858000"/>
                </a:lnTo>
                <a:close/>
              </a:path>
            </a:pathLst>
          </a:custGeom>
        </p:spPr>
      </p:pic>
      <p:sp>
        <p:nvSpPr>
          <p:cNvPr id="32" name="Rectangle 31">
            <a:extLst>
              <a:ext uri="{FF2B5EF4-FFF2-40B4-BE49-F238E27FC236}">
                <a16:creationId xmlns:a16="http://schemas.microsoft.com/office/drawing/2014/main" id="{60817A52-B891-4228-A61E-0C0A57632D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53750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1" name="Picture 7">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42" name="Picture 9">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43" name="Oval 11">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4" name="Picture 13">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45" name="Picture 15">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6" name="Rectangle 17">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7" name="Rectangle 19">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ADAB74-3ADC-A039-8C17-D378E5FF7F93}"/>
              </a:ext>
            </a:extLst>
          </p:cNvPr>
          <p:cNvSpPr>
            <a:spLocks noGrp="1"/>
          </p:cNvSpPr>
          <p:nvPr>
            <p:ph type="title"/>
          </p:nvPr>
        </p:nvSpPr>
        <p:spPr>
          <a:xfrm>
            <a:off x="8191925" y="1325880"/>
            <a:ext cx="3352375" cy="3066507"/>
          </a:xfrm>
        </p:spPr>
        <p:txBody>
          <a:bodyPr vert="horz" lIns="91440" tIns="45720" rIns="91440" bIns="45720" rtlCol="0" anchor="b">
            <a:normAutofit/>
          </a:bodyPr>
          <a:lstStyle/>
          <a:p>
            <a:r>
              <a:rPr lang="en-US" sz="5400" b="0" i="0" kern="1200">
                <a:solidFill>
                  <a:srgbClr val="EBEBEB"/>
                </a:solidFill>
                <a:latin typeface="+mj-lt"/>
                <a:ea typeface="+mj-ea"/>
                <a:cs typeface="+mj-cs"/>
              </a:rPr>
              <a:t>Video</a:t>
            </a:r>
          </a:p>
        </p:txBody>
      </p:sp>
      <p:sp>
        <p:nvSpPr>
          <p:cNvPr id="48"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49" name="Freeform: Shape 23">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Rectangle 25">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 name="WhatsApp Video 2022-11-03 at 21.05.13">
            <a:hlinkClick r:id="" action="ppaction://media"/>
            <a:extLst>
              <a:ext uri="{FF2B5EF4-FFF2-40B4-BE49-F238E27FC236}">
                <a16:creationId xmlns:a16="http://schemas.microsoft.com/office/drawing/2014/main" id="{DC61B76E-EF72-DC67-4B92-4CB05D0A3F1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8"/>
          <a:stretch>
            <a:fillRect/>
          </a:stretch>
        </p:blipFill>
        <p:spPr>
          <a:xfrm>
            <a:off x="617214" y="-1"/>
            <a:ext cx="5639138" cy="6858000"/>
          </a:xfrm>
          <a:prstGeom prst="rect">
            <a:avLst/>
          </a:prstGeom>
          <a:effectLst/>
        </p:spPr>
      </p:pic>
    </p:spTree>
    <p:extLst>
      <p:ext uri="{BB962C8B-B14F-4D97-AF65-F5344CB8AC3E}">
        <p14:creationId xmlns:p14="http://schemas.microsoft.com/office/powerpoint/2010/main" val="66187407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3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1"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DF98B7F9-E635-955C-70E7-C0A7D5D41757}"/>
              </a:ext>
            </a:extLst>
          </p:cNvPr>
          <p:cNvSpPr>
            <a:spLocks noGrp="1"/>
          </p:cNvSpPr>
          <p:nvPr>
            <p:ph type="title"/>
          </p:nvPr>
        </p:nvSpPr>
        <p:spPr>
          <a:xfrm>
            <a:off x="648930" y="629267"/>
            <a:ext cx="9252154" cy="1016654"/>
          </a:xfrm>
        </p:spPr>
        <p:txBody>
          <a:bodyPr>
            <a:normAutofit/>
          </a:bodyPr>
          <a:lstStyle/>
          <a:p>
            <a:r>
              <a:rPr lang="en-SG" b="1">
                <a:solidFill>
                  <a:srgbClr val="EBEBEB"/>
                </a:solidFill>
              </a:rPr>
              <a:t>Summary and learning points</a:t>
            </a:r>
          </a:p>
        </p:txBody>
      </p:sp>
      <p:sp>
        <p:nvSpPr>
          <p:cNvPr id="13" name="Rectangle 12">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5" name="Freeform: Shape 14">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graphicFrame>
        <p:nvGraphicFramePr>
          <p:cNvPr id="5" name="Content Placeholder 2">
            <a:extLst>
              <a:ext uri="{FF2B5EF4-FFF2-40B4-BE49-F238E27FC236}">
                <a16:creationId xmlns:a16="http://schemas.microsoft.com/office/drawing/2014/main" id="{5F46DA54-7C79-9BD4-3A94-F70582998F31}"/>
              </a:ext>
            </a:extLst>
          </p:cNvPr>
          <p:cNvGraphicFramePr>
            <a:graphicFrameLocks noGrp="1"/>
          </p:cNvGraphicFramePr>
          <p:nvPr>
            <p:ph idx="1"/>
            <p:extLst>
              <p:ext uri="{D42A27DB-BD31-4B8C-83A1-F6EECF244321}">
                <p14:modId xmlns:p14="http://schemas.microsoft.com/office/powerpoint/2010/main" val="1094778872"/>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04733997"/>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3AAE3-12D2-7936-11A2-1C1CC8439B17}"/>
              </a:ext>
            </a:extLst>
          </p:cNvPr>
          <p:cNvSpPr>
            <a:spLocks noGrp="1"/>
          </p:cNvSpPr>
          <p:nvPr>
            <p:ph type="title"/>
          </p:nvPr>
        </p:nvSpPr>
        <p:spPr>
          <a:xfrm>
            <a:off x="646111" y="452718"/>
            <a:ext cx="9404723" cy="1400530"/>
          </a:xfrm>
        </p:spPr>
        <p:txBody>
          <a:bodyPr>
            <a:normAutofit/>
          </a:bodyPr>
          <a:lstStyle/>
          <a:p>
            <a:r>
              <a:rPr lang="en-SG"/>
              <a:t>CONTENTS</a:t>
            </a:r>
            <a:endParaRPr lang="en-SG" dirty="0"/>
          </a:p>
        </p:txBody>
      </p:sp>
      <p:sp>
        <p:nvSpPr>
          <p:cNvPr id="12" name="Rectangle 9">
            <a:extLst>
              <a:ext uri="{FF2B5EF4-FFF2-40B4-BE49-F238E27FC236}">
                <a16:creationId xmlns:a16="http://schemas.microsoft.com/office/drawing/2014/main" id="{0D187C4E-14B9-4504-B200-5127823FA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D51B9CE4-1D64-7827-C6BA-4F0C51B4D17D}"/>
              </a:ext>
            </a:extLst>
          </p:cNvPr>
          <p:cNvGraphicFramePr>
            <a:graphicFrameLocks noGrp="1"/>
          </p:cNvGraphicFramePr>
          <p:nvPr>
            <p:ph idx="1"/>
            <p:extLst>
              <p:ext uri="{D42A27DB-BD31-4B8C-83A1-F6EECF244321}">
                <p14:modId xmlns:p14="http://schemas.microsoft.com/office/powerpoint/2010/main" val="577721629"/>
              </p:ext>
            </p:extLst>
          </p:nvPr>
        </p:nvGraphicFramePr>
        <p:xfrm>
          <a:off x="1103313" y="2052638"/>
          <a:ext cx="8947150" cy="41957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32469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Electronic circuit board">
            <a:extLst>
              <a:ext uri="{FF2B5EF4-FFF2-40B4-BE49-F238E27FC236}">
                <a16:creationId xmlns:a16="http://schemas.microsoft.com/office/drawing/2014/main" id="{6DD9F949-7EC0-2B7E-3648-92ED37769872}"/>
              </a:ext>
            </a:extLst>
          </p:cNvPr>
          <p:cNvPicPr>
            <a:picLocks noChangeAspect="1"/>
          </p:cNvPicPr>
          <p:nvPr/>
        </p:nvPicPr>
        <p:blipFill rotWithShape="1">
          <a:blip r:embed="rId2">
            <a:alphaModFix amt="35000"/>
          </a:blip>
          <a:srcRect t="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23397EA-AF28-908B-1F81-6542E6CE511B}"/>
              </a:ext>
            </a:extLst>
          </p:cNvPr>
          <p:cNvSpPr>
            <a:spLocks noGrp="1"/>
          </p:cNvSpPr>
          <p:nvPr>
            <p:ph type="title"/>
          </p:nvPr>
        </p:nvSpPr>
        <p:spPr>
          <a:xfrm>
            <a:off x="646111" y="452718"/>
            <a:ext cx="9404723" cy="1400530"/>
          </a:xfrm>
        </p:spPr>
        <p:txBody>
          <a:bodyPr>
            <a:normAutofit/>
          </a:bodyPr>
          <a:lstStyle/>
          <a:p>
            <a:r>
              <a:rPr lang="en-SG" b="1" dirty="0"/>
              <a:t>Objective for our project </a:t>
            </a:r>
            <a:endParaRPr lang="en-SG" b="1"/>
          </a:p>
        </p:txBody>
      </p:sp>
      <p:sp>
        <p:nvSpPr>
          <p:cNvPr id="9" name="Rectangle 8">
            <a:extLst>
              <a:ext uri="{FF2B5EF4-FFF2-40B4-BE49-F238E27FC236}">
                <a16:creationId xmlns:a16="http://schemas.microsoft.com/office/drawing/2014/main" id="{0D187C4E-14B9-4504-B200-5127823FA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864338CA-6666-6347-03EA-B79CB0E062D4}"/>
              </a:ext>
            </a:extLst>
          </p:cNvPr>
          <p:cNvSpPr>
            <a:spLocks noGrp="1"/>
          </p:cNvSpPr>
          <p:nvPr>
            <p:ph idx="1"/>
          </p:nvPr>
        </p:nvSpPr>
        <p:spPr>
          <a:xfrm>
            <a:off x="1103312" y="2052918"/>
            <a:ext cx="8946541" cy="4195481"/>
          </a:xfrm>
        </p:spPr>
        <p:txBody>
          <a:bodyPr>
            <a:normAutofit/>
          </a:bodyPr>
          <a:lstStyle/>
          <a:p>
            <a:r>
              <a:rPr lang="en-SG" dirty="0"/>
              <a:t>Setting UP A Arduino calculator</a:t>
            </a:r>
          </a:p>
          <a:p>
            <a:r>
              <a:rPr lang="en-SG" dirty="0"/>
              <a:t>Connect lcd to enabled device to the Arduino</a:t>
            </a:r>
          </a:p>
          <a:p>
            <a:r>
              <a:rPr lang="en-SG" dirty="0"/>
              <a:t>Connect switch and potentiometer to Arduino</a:t>
            </a:r>
          </a:p>
          <a:p>
            <a:r>
              <a:rPr lang="en-SG" dirty="0"/>
              <a:t>Deploy program for the lcd enabled device</a:t>
            </a:r>
          </a:p>
          <a:p>
            <a:r>
              <a:rPr lang="en-SG" dirty="0"/>
              <a:t>Configure and test program for lcd enabled device</a:t>
            </a:r>
          </a:p>
          <a:p>
            <a:r>
              <a:rPr lang="en-SG" dirty="0"/>
              <a:t>Propose a possible application to the hardware created </a:t>
            </a:r>
          </a:p>
        </p:txBody>
      </p:sp>
    </p:spTree>
    <p:extLst>
      <p:ext uri="{BB962C8B-B14F-4D97-AF65-F5344CB8AC3E}">
        <p14:creationId xmlns:p14="http://schemas.microsoft.com/office/powerpoint/2010/main" val="2371093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9765B-5212-72F8-DC52-54E5DBD03B38}"/>
              </a:ext>
            </a:extLst>
          </p:cNvPr>
          <p:cNvSpPr>
            <a:spLocks noGrp="1"/>
          </p:cNvSpPr>
          <p:nvPr>
            <p:ph type="title"/>
          </p:nvPr>
        </p:nvSpPr>
        <p:spPr>
          <a:xfrm>
            <a:off x="650669" y="629266"/>
            <a:ext cx="3330328" cy="1641986"/>
          </a:xfrm>
        </p:spPr>
        <p:txBody>
          <a:bodyPr>
            <a:normAutofit/>
          </a:bodyPr>
          <a:lstStyle/>
          <a:p>
            <a:pPr>
              <a:lnSpc>
                <a:spcPct val="90000"/>
              </a:lnSpc>
            </a:pPr>
            <a:r>
              <a:rPr lang="en-SG" sz="3600" b="1"/>
              <a:t>What is an Arduino Calculator ?</a:t>
            </a:r>
          </a:p>
        </p:txBody>
      </p:sp>
      <p:pic>
        <p:nvPicPr>
          <p:cNvPr id="15" name="Picture 4" descr="Close-up of a calculator keypad">
            <a:extLst>
              <a:ext uri="{FF2B5EF4-FFF2-40B4-BE49-F238E27FC236}">
                <a16:creationId xmlns:a16="http://schemas.microsoft.com/office/drawing/2014/main" id="{C0777FAC-B676-9324-20EF-260137A79959}"/>
              </a:ext>
            </a:extLst>
          </p:cNvPr>
          <p:cNvPicPr>
            <a:picLocks noChangeAspect="1"/>
          </p:cNvPicPr>
          <p:nvPr/>
        </p:nvPicPr>
        <p:blipFill rotWithShape="1">
          <a:blip r:embed="rId3"/>
          <a:srcRect l="10166" r="16801" b="-1"/>
          <a:stretch/>
        </p:blipFill>
        <p:spPr>
          <a:xfrm>
            <a:off x="4634680" y="10"/>
            <a:ext cx="7560130" cy="6857990"/>
          </a:xfrm>
          <a:prstGeom prst="rect">
            <a:avLst/>
          </a:prstGeom>
        </p:spPr>
      </p:pic>
      <p:sp>
        <p:nvSpPr>
          <p:cNvPr id="16" name="Rectangle 8">
            <a:extLst>
              <a:ext uri="{FF2B5EF4-FFF2-40B4-BE49-F238E27FC236}">
                <a16:creationId xmlns:a16="http://schemas.microsoft.com/office/drawing/2014/main" id="{A26E2FAE-FA60-497B-B2CB-7702C6FF3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12179A73-4D9A-0C96-4600-9545F4566CE6}"/>
              </a:ext>
            </a:extLst>
          </p:cNvPr>
          <p:cNvSpPr>
            <a:spLocks noGrp="1"/>
          </p:cNvSpPr>
          <p:nvPr>
            <p:ph idx="1"/>
          </p:nvPr>
        </p:nvSpPr>
        <p:spPr>
          <a:xfrm>
            <a:off x="650669" y="2438400"/>
            <a:ext cx="3330328" cy="3809999"/>
          </a:xfrm>
        </p:spPr>
        <p:txBody>
          <a:bodyPr>
            <a:normAutofit/>
          </a:bodyPr>
          <a:lstStyle/>
          <a:p>
            <a:pPr marL="0" indent="0">
              <a:buNone/>
            </a:pPr>
            <a:r>
              <a:rPr lang="en-US" i="0" dirty="0">
                <a:effectLst/>
                <a:latin typeface="arial" panose="020B0604020202020204" pitchFamily="34" charset="0"/>
              </a:rPr>
              <a:t>A simple Arduino Based Calculator using Keypad &amp; LCD for Solving Mathematical Calculations </a:t>
            </a:r>
            <a:r>
              <a:rPr lang="en-US" b="0" i="0" dirty="0">
                <a:effectLst/>
                <a:latin typeface="arial" panose="020B0604020202020204" pitchFamily="34" charset="0"/>
              </a:rPr>
              <a:t>can be easily implemented using Arduino, LCD, and Keypad. A simple mathematical calculation like Addition, Subtraction, Multiplication, and Division can easily do using this project.</a:t>
            </a:r>
            <a:endParaRPr lang="en-SG" dirty="0"/>
          </a:p>
        </p:txBody>
      </p:sp>
    </p:spTree>
    <p:extLst>
      <p:ext uri="{BB962C8B-B14F-4D97-AF65-F5344CB8AC3E}">
        <p14:creationId xmlns:p14="http://schemas.microsoft.com/office/powerpoint/2010/main" val="11267042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BCB04-73C4-AD8D-8E06-7277367731C7}"/>
              </a:ext>
            </a:extLst>
          </p:cNvPr>
          <p:cNvSpPr>
            <a:spLocks noGrp="1"/>
          </p:cNvSpPr>
          <p:nvPr>
            <p:ph type="title"/>
          </p:nvPr>
        </p:nvSpPr>
        <p:spPr/>
        <p:txBody>
          <a:bodyPr>
            <a:normAutofit/>
          </a:bodyPr>
          <a:lstStyle/>
          <a:p>
            <a:r>
              <a:rPr lang="en-SG" dirty="0"/>
              <a:t>Materials required for Arduino calculator</a:t>
            </a:r>
          </a:p>
        </p:txBody>
      </p:sp>
      <p:sp>
        <p:nvSpPr>
          <p:cNvPr id="3" name="Content Placeholder 2">
            <a:extLst>
              <a:ext uri="{FF2B5EF4-FFF2-40B4-BE49-F238E27FC236}">
                <a16:creationId xmlns:a16="http://schemas.microsoft.com/office/drawing/2014/main" id="{865D1F66-44D9-5FB5-A75D-E53E638A6808}"/>
              </a:ext>
            </a:extLst>
          </p:cNvPr>
          <p:cNvSpPr>
            <a:spLocks noGrp="1"/>
          </p:cNvSpPr>
          <p:nvPr>
            <p:ph idx="1"/>
          </p:nvPr>
        </p:nvSpPr>
        <p:spPr/>
        <p:txBody>
          <a:bodyPr/>
          <a:lstStyle/>
          <a:p>
            <a:pPr algn="l">
              <a:buFont typeface="Arial" panose="020B0604020202020204" pitchFamily="34" charset="0"/>
              <a:buChar char="•"/>
            </a:pPr>
            <a:r>
              <a:rPr lang="en-US" b="0" i="0" dirty="0">
                <a:effectLst/>
                <a:latin typeface="typonine sans regular"/>
              </a:rPr>
              <a:t>Arduino Uno (Any version will work) </a:t>
            </a:r>
          </a:p>
          <a:p>
            <a:pPr algn="l">
              <a:buFont typeface="Arial" panose="020B0604020202020204" pitchFamily="34" charset="0"/>
              <a:buChar char="•"/>
            </a:pPr>
            <a:r>
              <a:rPr lang="en-US" b="0" i="0" dirty="0">
                <a:effectLst/>
                <a:latin typeface="typonine sans regular"/>
              </a:rPr>
              <a:t>16×2 LCD Display</a:t>
            </a:r>
          </a:p>
          <a:p>
            <a:pPr algn="l">
              <a:buFont typeface="Arial" panose="020B0604020202020204" pitchFamily="34" charset="0"/>
              <a:buChar char="•"/>
            </a:pPr>
            <a:r>
              <a:rPr lang="en-US" b="0" i="0" dirty="0">
                <a:effectLst/>
                <a:latin typeface="typonine sans regular"/>
              </a:rPr>
              <a:t>4×4 Keypad</a:t>
            </a:r>
          </a:p>
          <a:p>
            <a:pPr algn="l">
              <a:buFont typeface="Arial" panose="020B0604020202020204" pitchFamily="34" charset="0"/>
              <a:buChar char="•"/>
            </a:pPr>
            <a:r>
              <a:rPr lang="en-US" b="0" i="0" dirty="0">
                <a:effectLst/>
                <a:latin typeface="typonine sans regular"/>
              </a:rPr>
              <a:t>9V Battery</a:t>
            </a:r>
          </a:p>
          <a:p>
            <a:pPr algn="l">
              <a:buFont typeface="Arial" panose="020B0604020202020204" pitchFamily="34" charset="0"/>
              <a:buChar char="•"/>
            </a:pPr>
            <a:r>
              <a:rPr lang="en-US" b="0" i="0" dirty="0">
                <a:effectLst/>
                <a:latin typeface="typonine sans regular"/>
              </a:rPr>
              <a:t>Breadboard and Connecting wires</a:t>
            </a:r>
          </a:p>
          <a:p>
            <a:endParaRPr lang="en-SG" dirty="0"/>
          </a:p>
        </p:txBody>
      </p:sp>
      <p:pic>
        <p:nvPicPr>
          <p:cNvPr id="4" name="Picture 3">
            <a:extLst>
              <a:ext uri="{FF2B5EF4-FFF2-40B4-BE49-F238E27FC236}">
                <a16:creationId xmlns:a16="http://schemas.microsoft.com/office/drawing/2014/main" id="{B229F449-C259-220D-87D0-A48DEE4AFCA5}"/>
              </a:ext>
            </a:extLst>
          </p:cNvPr>
          <p:cNvPicPr>
            <a:picLocks noChangeAspect="1"/>
          </p:cNvPicPr>
          <p:nvPr/>
        </p:nvPicPr>
        <p:blipFill>
          <a:blip r:embed="rId2"/>
          <a:stretch>
            <a:fillRect/>
          </a:stretch>
        </p:blipFill>
        <p:spPr>
          <a:xfrm>
            <a:off x="7006901" y="3874634"/>
            <a:ext cx="1717221" cy="1287916"/>
          </a:xfrm>
          <a:prstGeom prst="rect">
            <a:avLst/>
          </a:prstGeom>
        </p:spPr>
      </p:pic>
      <p:pic>
        <p:nvPicPr>
          <p:cNvPr id="5" name="Picture 4">
            <a:extLst>
              <a:ext uri="{FF2B5EF4-FFF2-40B4-BE49-F238E27FC236}">
                <a16:creationId xmlns:a16="http://schemas.microsoft.com/office/drawing/2014/main" id="{4538E80D-1699-49BF-A8AB-832B19ED6867}"/>
              </a:ext>
            </a:extLst>
          </p:cNvPr>
          <p:cNvPicPr>
            <a:picLocks noChangeAspect="1"/>
          </p:cNvPicPr>
          <p:nvPr/>
        </p:nvPicPr>
        <p:blipFill>
          <a:blip r:embed="rId3"/>
          <a:stretch>
            <a:fillRect/>
          </a:stretch>
        </p:blipFill>
        <p:spPr>
          <a:xfrm>
            <a:off x="6391469" y="1975466"/>
            <a:ext cx="1905000" cy="1701184"/>
          </a:xfrm>
          <a:prstGeom prst="rect">
            <a:avLst/>
          </a:prstGeom>
        </p:spPr>
      </p:pic>
      <p:pic>
        <p:nvPicPr>
          <p:cNvPr id="6" name="Picture 5">
            <a:extLst>
              <a:ext uri="{FF2B5EF4-FFF2-40B4-BE49-F238E27FC236}">
                <a16:creationId xmlns:a16="http://schemas.microsoft.com/office/drawing/2014/main" id="{B34A2F82-37AF-5C6A-44B8-F81672CEFA54}"/>
              </a:ext>
            </a:extLst>
          </p:cNvPr>
          <p:cNvPicPr>
            <a:picLocks noChangeAspect="1"/>
          </p:cNvPicPr>
          <p:nvPr/>
        </p:nvPicPr>
        <p:blipFill>
          <a:blip r:embed="rId4"/>
          <a:stretch>
            <a:fillRect/>
          </a:stretch>
        </p:blipFill>
        <p:spPr>
          <a:xfrm>
            <a:off x="8505825" y="2005320"/>
            <a:ext cx="1905000" cy="1701184"/>
          </a:xfrm>
          <a:prstGeom prst="rect">
            <a:avLst/>
          </a:prstGeom>
        </p:spPr>
      </p:pic>
      <p:pic>
        <p:nvPicPr>
          <p:cNvPr id="7" name="Picture 6">
            <a:extLst>
              <a:ext uri="{FF2B5EF4-FFF2-40B4-BE49-F238E27FC236}">
                <a16:creationId xmlns:a16="http://schemas.microsoft.com/office/drawing/2014/main" id="{4803EF2B-8620-B67D-B94A-6D998249568D}"/>
              </a:ext>
            </a:extLst>
          </p:cNvPr>
          <p:cNvPicPr>
            <a:picLocks noChangeAspect="1"/>
          </p:cNvPicPr>
          <p:nvPr/>
        </p:nvPicPr>
        <p:blipFill>
          <a:blip r:embed="rId5"/>
          <a:stretch>
            <a:fillRect/>
          </a:stretch>
        </p:blipFill>
        <p:spPr>
          <a:xfrm>
            <a:off x="10287000" y="2189162"/>
            <a:ext cx="1333500" cy="1333500"/>
          </a:xfrm>
          <a:prstGeom prst="rect">
            <a:avLst/>
          </a:prstGeom>
        </p:spPr>
      </p:pic>
      <p:pic>
        <p:nvPicPr>
          <p:cNvPr id="2050" name="Picture 2" descr="12002 04">
            <a:extLst>
              <a:ext uri="{FF2B5EF4-FFF2-40B4-BE49-F238E27FC236}">
                <a16:creationId xmlns:a16="http://schemas.microsoft.com/office/drawing/2014/main" id="{AD4C9148-88A6-AFC8-98D0-584C9367810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83473" y="3990181"/>
            <a:ext cx="1333500" cy="133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9664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38923-A585-8254-8109-63E4E44E3BD6}"/>
              </a:ext>
            </a:extLst>
          </p:cNvPr>
          <p:cNvSpPr>
            <a:spLocks noGrp="1"/>
          </p:cNvSpPr>
          <p:nvPr>
            <p:ph type="title"/>
          </p:nvPr>
        </p:nvSpPr>
        <p:spPr>
          <a:xfrm>
            <a:off x="646112" y="452718"/>
            <a:ext cx="4798176" cy="1400530"/>
          </a:xfrm>
        </p:spPr>
        <p:txBody>
          <a:bodyPr>
            <a:normAutofit/>
          </a:bodyPr>
          <a:lstStyle/>
          <a:p>
            <a:pPr>
              <a:lnSpc>
                <a:spcPct val="90000"/>
              </a:lnSpc>
            </a:pPr>
            <a:r>
              <a:rPr lang="en-SG" sz="2900" b="1"/>
              <a:t>Difference between Arduino Calculator and normal calculator</a:t>
            </a:r>
          </a:p>
        </p:txBody>
      </p:sp>
      <p:sp>
        <p:nvSpPr>
          <p:cNvPr id="3081" name="Rectangle 3080">
            <a:extLst>
              <a:ext uri="{FF2B5EF4-FFF2-40B4-BE49-F238E27FC236}">
                <a16:creationId xmlns:a16="http://schemas.microsoft.com/office/drawing/2014/main" id="{D7FF9F1B-2FE4-4C47-AE86-61AF9A0A5C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3" name="Rounded Rectangle 24">
            <a:extLst>
              <a:ext uri="{FF2B5EF4-FFF2-40B4-BE49-F238E27FC236}">
                <a16:creationId xmlns:a16="http://schemas.microsoft.com/office/drawing/2014/main" id="{1A2AE32A-13F5-4BB2-B882-CD31344A6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484632"/>
            <a:ext cx="5130204" cy="5739187"/>
          </a:xfrm>
          <a:prstGeom prst="roundRect">
            <a:avLst>
              <a:gd name="adj" fmla="val 0"/>
            </a:avLst>
          </a:prstGeom>
          <a:solidFill>
            <a:schemeClr val="tx1"/>
          </a:solidFill>
          <a:ln w="12700">
            <a:solidFill>
              <a:schemeClr val="tx2">
                <a:lumMod val="75000"/>
              </a:schemeClr>
            </a:solidFill>
          </a:ln>
          <a:effectLst>
            <a:outerShdw blurRad="50800" dist="50800" dir="5400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6" name="Picture 4" descr="Using a normal calculator to do Algebraic Expansion (Part 2) | The Edge">
            <a:extLst>
              <a:ext uri="{FF2B5EF4-FFF2-40B4-BE49-F238E27FC236}">
                <a16:creationId xmlns:a16="http://schemas.microsoft.com/office/drawing/2014/main" id="{A0EB3A93-FBA9-2D75-24F4-A0EC7ED903E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424851" y="967431"/>
            <a:ext cx="1435666" cy="2363598"/>
          </a:xfrm>
          <a:prstGeom prst="rect">
            <a:avLst/>
          </a:prstGeom>
          <a:noFill/>
          <a:effectLst/>
          <a:extLst>
            <a:ext uri="{909E8E84-426E-40DD-AFC4-6F175D3DCCD1}">
              <a14:hiddenFill xmlns:a14="http://schemas.microsoft.com/office/drawing/2010/main">
                <a:solidFill>
                  <a:srgbClr val="FFFFFF"/>
                </a:solidFill>
              </a14:hiddenFill>
            </a:ext>
          </a:extLst>
        </p:spPr>
      </p:pic>
      <p:sp>
        <p:nvSpPr>
          <p:cNvPr id="3085" name="Rectangle 3084">
            <a:extLst>
              <a:ext uri="{FF2B5EF4-FFF2-40B4-BE49-F238E27FC236}">
                <a16:creationId xmlns:a16="http://schemas.microsoft.com/office/drawing/2014/main" id="{B339C689-80E0-4CF1-953E-9AFC4672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29F730C9-440A-4F14-3D17-C6F8B588419E}"/>
              </a:ext>
            </a:extLst>
          </p:cNvPr>
          <p:cNvSpPr>
            <a:spLocks noGrp="1"/>
          </p:cNvSpPr>
          <p:nvPr>
            <p:ph idx="1"/>
          </p:nvPr>
        </p:nvSpPr>
        <p:spPr>
          <a:xfrm>
            <a:off x="646113" y="2052918"/>
            <a:ext cx="4797676" cy="4195481"/>
          </a:xfrm>
        </p:spPr>
        <p:txBody>
          <a:bodyPr>
            <a:normAutofit/>
          </a:bodyPr>
          <a:lstStyle/>
          <a:p>
            <a:pPr marL="0" indent="0">
              <a:buNone/>
            </a:pPr>
            <a:endParaRPr lang="en-SG" dirty="0"/>
          </a:p>
          <a:p>
            <a:pPr marL="0" indent="0">
              <a:buNone/>
            </a:pPr>
            <a:endParaRPr lang="en-SG" dirty="0"/>
          </a:p>
          <a:p>
            <a:pPr marL="0" indent="0">
              <a:buNone/>
            </a:pPr>
            <a:endParaRPr lang="en-SG" dirty="0"/>
          </a:p>
          <a:p>
            <a:pPr marL="0" indent="0">
              <a:buNone/>
            </a:pPr>
            <a:r>
              <a:rPr lang="en-SG" dirty="0"/>
              <a:t>The difference between Arduino Calculator and normal calculator is that if were to use an Arduino calculator to add,subtract,multiply or  divide numbers we would use the 4X4 keypad by using alphabets  for normal calculator we would use all the numbers and it is also easier as the symbols are provided .</a:t>
            </a:r>
          </a:p>
        </p:txBody>
      </p:sp>
      <p:pic>
        <p:nvPicPr>
          <p:cNvPr id="3074" name="Picture 2" descr="Arduino Calculator - Arduino Project Hub">
            <a:extLst>
              <a:ext uri="{FF2B5EF4-FFF2-40B4-BE49-F238E27FC236}">
                <a16:creationId xmlns:a16="http://schemas.microsoft.com/office/drawing/2014/main" id="{3D43F70B-6B1F-E4C7-24DE-9A5BEBE6CD2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663570" y="3526972"/>
            <a:ext cx="2952066" cy="221405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2255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31" name="Picture 1030">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033" name="Picture 1032">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035" name="Oval 1034">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037" name="Picture 1036">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39" name="Picture 1038">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041" name="Rectangle 1040">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3" name="Rectangle 1042">
            <a:extLst>
              <a:ext uri="{FF2B5EF4-FFF2-40B4-BE49-F238E27FC236}">
                <a16:creationId xmlns:a16="http://schemas.microsoft.com/office/drawing/2014/main" id="{F3F4807A-5068-4492-8025-D75F320E9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ACD423-1121-2E4A-21B4-09587078D295}"/>
              </a:ext>
            </a:extLst>
          </p:cNvPr>
          <p:cNvSpPr>
            <a:spLocks noGrp="1"/>
          </p:cNvSpPr>
          <p:nvPr>
            <p:ph type="title"/>
          </p:nvPr>
        </p:nvSpPr>
        <p:spPr>
          <a:xfrm>
            <a:off x="8000837" y="1325880"/>
            <a:ext cx="3543464" cy="3066507"/>
          </a:xfrm>
        </p:spPr>
        <p:txBody>
          <a:bodyPr vert="horz" lIns="91440" tIns="45720" rIns="91440" bIns="45720" rtlCol="0" anchor="b">
            <a:normAutofit/>
          </a:bodyPr>
          <a:lstStyle/>
          <a:p>
            <a:r>
              <a:rPr lang="en-US" sz="4800" dirty="0">
                <a:solidFill>
                  <a:srgbClr val="EBEBEB"/>
                </a:solidFill>
              </a:rPr>
              <a:t>Circuit diagram</a:t>
            </a:r>
          </a:p>
        </p:txBody>
      </p:sp>
      <p:sp>
        <p:nvSpPr>
          <p:cNvPr id="1045" name="Freeform 36">
            <a:extLst>
              <a:ext uri="{FF2B5EF4-FFF2-40B4-BE49-F238E27FC236}">
                <a16:creationId xmlns:a16="http://schemas.microsoft.com/office/drawing/2014/main" id="{B24996F8-180C-4DCB-8A26-DFA336CDE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13666"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1026" name="Picture 2" descr="Arduino calculator circuit diagram 0 ugrksyms4c">
            <a:extLst>
              <a:ext uri="{FF2B5EF4-FFF2-40B4-BE49-F238E27FC236}">
                <a16:creationId xmlns:a16="http://schemas.microsoft.com/office/drawing/2014/main" id="{E7F32CEF-01D9-3036-4BB2-EF6030846932}"/>
              </a:ext>
            </a:extLst>
          </p:cNvPr>
          <p:cNvPicPr>
            <a:picLocks noGrp="1" noChangeAspect="1" noChangeArrowheads="1"/>
          </p:cNvPicPr>
          <p:nvPr>
            <p:ph idx="1"/>
          </p:nvPr>
        </p:nvPicPr>
        <p:blipFill rotWithShape="1">
          <a:blip r:embed="rId7">
            <a:extLst>
              <a:ext uri="{28A0092B-C50C-407E-A947-70E740481C1C}">
                <a14:useLocalDpi xmlns:a14="http://schemas.microsoft.com/office/drawing/2010/main" val="0"/>
              </a:ext>
            </a:extLst>
          </a:blip>
          <a:srcRect t="6049" r="-5" b="-5"/>
          <a:stretch/>
        </p:blipFill>
        <p:spPr bwMode="auto">
          <a:xfrm>
            <a:off x="20" y="10"/>
            <a:ext cx="7759920" cy="6857991"/>
          </a:xfrm>
          <a:custGeom>
            <a:avLst/>
            <a:gdLst/>
            <a:ahLst/>
            <a:cxnLst/>
            <a:rect l="l" t="t" r="r" b="b"/>
            <a:pathLst>
              <a:path w="7759940" h="6858001">
                <a:moveTo>
                  <a:pt x="0" y="0"/>
                </a:moveTo>
                <a:lnTo>
                  <a:pt x="1296537" y="0"/>
                </a:lnTo>
                <a:lnTo>
                  <a:pt x="1296537" y="1"/>
                </a:lnTo>
                <a:lnTo>
                  <a:pt x="6415225" y="1"/>
                </a:lnTo>
                <a:lnTo>
                  <a:pt x="6415225" y="0"/>
                </a:lnTo>
                <a:lnTo>
                  <a:pt x="7758763" y="0"/>
                </a:lnTo>
                <a:lnTo>
                  <a:pt x="7733718" y="155677"/>
                </a:lnTo>
                <a:lnTo>
                  <a:pt x="7709849" y="310668"/>
                </a:lnTo>
                <a:lnTo>
                  <a:pt x="7686485" y="466344"/>
                </a:lnTo>
                <a:lnTo>
                  <a:pt x="7666482" y="622707"/>
                </a:lnTo>
                <a:lnTo>
                  <a:pt x="7646311" y="778383"/>
                </a:lnTo>
                <a:lnTo>
                  <a:pt x="7627485" y="934746"/>
                </a:lnTo>
                <a:lnTo>
                  <a:pt x="7611349" y="1089051"/>
                </a:lnTo>
                <a:lnTo>
                  <a:pt x="7596053" y="1245413"/>
                </a:lnTo>
                <a:lnTo>
                  <a:pt x="7582101" y="1401090"/>
                </a:lnTo>
                <a:lnTo>
                  <a:pt x="7569999" y="1554023"/>
                </a:lnTo>
                <a:lnTo>
                  <a:pt x="7557896" y="1709014"/>
                </a:lnTo>
                <a:lnTo>
                  <a:pt x="7547811" y="1861947"/>
                </a:lnTo>
                <a:lnTo>
                  <a:pt x="7539911" y="2014881"/>
                </a:lnTo>
                <a:lnTo>
                  <a:pt x="7531674" y="2167128"/>
                </a:lnTo>
                <a:lnTo>
                  <a:pt x="7524783" y="2318004"/>
                </a:lnTo>
                <a:lnTo>
                  <a:pt x="7519908" y="2467509"/>
                </a:lnTo>
                <a:lnTo>
                  <a:pt x="7515706" y="2617013"/>
                </a:lnTo>
                <a:lnTo>
                  <a:pt x="7511672" y="2765146"/>
                </a:lnTo>
                <a:lnTo>
                  <a:pt x="7509823" y="2911221"/>
                </a:lnTo>
                <a:lnTo>
                  <a:pt x="7507806" y="3057297"/>
                </a:lnTo>
                <a:lnTo>
                  <a:pt x="7506797" y="3201315"/>
                </a:lnTo>
                <a:lnTo>
                  <a:pt x="7507806" y="3343961"/>
                </a:lnTo>
                <a:lnTo>
                  <a:pt x="7507806" y="3485236"/>
                </a:lnTo>
                <a:lnTo>
                  <a:pt x="7509823" y="3625139"/>
                </a:lnTo>
                <a:lnTo>
                  <a:pt x="7512848" y="3762299"/>
                </a:lnTo>
                <a:lnTo>
                  <a:pt x="7515706" y="3898087"/>
                </a:lnTo>
                <a:lnTo>
                  <a:pt x="7518900" y="4031133"/>
                </a:lnTo>
                <a:lnTo>
                  <a:pt x="7523774" y="4163492"/>
                </a:lnTo>
                <a:lnTo>
                  <a:pt x="7528985" y="4293793"/>
                </a:lnTo>
                <a:lnTo>
                  <a:pt x="7533691" y="4421352"/>
                </a:lnTo>
                <a:lnTo>
                  <a:pt x="7546971" y="4670298"/>
                </a:lnTo>
                <a:lnTo>
                  <a:pt x="7561090" y="4908956"/>
                </a:lnTo>
                <a:lnTo>
                  <a:pt x="7575882" y="5138013"/>
                </a:lnTo>
                <a:lnTo>
                  <a:pt x="7592187" y="5354726"/>
                </a:lnTo>
                <a:lnTo>
                  <a:pt x="7609164" y="5561838"/>
                </a:lnTo>
                <a:lnTo>
                  <a:pt x="7627485" y="5753862"/>
                </a:lnTo>
                <a:lnTo>
                  <a:pt x="7645471" y="5934227"/>
                </a:lnTo>
                <a:lnTo>
                  <a:pt x="7663456" y="6100191"/>
                </a:lnTo>
                <a:lnTo>
                  <a:pt x="7680433" y="6252438"/>
                </a:lnTo>
                <a:lnTo>
                  <a:pt x="7696570" y="6387541"/>
                </a:lnTo>
                <a:lnTo>
                  <a:pt x="7711866" y="6509613"/>
                </a:lnTo>
                <a:lnTo>
                  <a:pt x="7724641" y="6612483"/>
                </a:lnTo>
                <a:lnTo>
                  <a:pt x="7736743" y="6698894"/>
                </a:lnTo>
                <a:lnTo>
                  <a:pt x="7754057" y="6817538"/>
                </a:lnTo>
                <a:lnTo>
                  <a:pt x="7759940" y="6858000"/>
                </a:lnTo>
                <a:lnTo>
                  <a:pt x="6854586" y="6858000"/>
                </a:lnTo>
                <a:lnTo>
                  <a:pt x="6854586" y="6858001"/>
                </a:lnTo>
                <a:lnTo>
                  <a:pt x="764022" y="6858001"/>
                </a:lnTo>
                <a:lnTo>
                  <a:pt x="76402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047" name="Rectangle 1046">
            <a:extLst>
              <a:ext uri="{FF2B5EF4-FFF2-40B4-BE49-F238E27FC236}">
                <a16:creationId xmlns:a16="http://schemas.microsoft.com/office/drawing/2014/main" id="{630182B0-3559-41D5-9EBC-0BD86BEDA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1120689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80EFE-A115-6ED5-FD86-254FAEE84360}"/>
              </a:ext>
            </a:extLst>
          </p:cNvPr>
          <p:cNvSpPr>
            <a:spLocks noGrp="1"/>
          </p:cNvSpPr>
          <p:nvPr>
            <p:ph type="title"/>
          </p:nvPr>
        </p:nvSpPr>
        <p:spPr>
          <a:xfrm>
            <a:off x="0" y="-69411"/>
            <a:ext cx="9404723" cy="1400530"/>
          </a:xfrm>
        </p:spPr>
        <p:txBody>
          <a:bodyPr/>
          <a:lstStyle/>
          <a:p>
            <a:r>
              <a:rPr lang="en-SG" dirty="0"/>
              <a:t>Code(part 1)</a:t>
            </a:r>
          </a:p>
        </p:txBody>
      </p:sp>
      <p:pic>
        <p:nvPicPr>
          <p:cNvPr id="5" name="Content Placeholder 4">
            <a:extLst>
              <a:ext uri="{FF2B5EF4-FFF2-40B4-BE49-F238E27FC236}">
                <a16:creationId xmlns:a16="http://schemas.microsoft.com/office/drawing/2014/main" id="{C4A48C3E-0B34-293C-DA04-8C9CAC9D4E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27695"/>
            <a:ext cx="4623515" cy="4195762"/>
          </a:xfrm>
        </p:spPr>
      </p:pic>
      <p:pic>
        <p:nvPicPr>
          <p:cNvPr id="7" name="Picture 6">
            <a:extLst>
              <a:ext uri="{FF2B5EF4-FFF2-40B4-BE49-F238E27FC236}">
                <a16:creationId xmlns:a16="http://schemas.microsoft.com/office/drawing/2014/main" id="{3BEB6E82-B16F-3762-5FA4-AA31A7800A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3515" y="627695"/>
            <a:ext cx="4008467" cy="5075360"/>
          </a:xfrm>
          <a:prstGeom prst="rect">
            <a:avLst/>
          </a:prstGeom>
        </p:spPr>
      </p:pic>
      <p:pic>
        <p:nvPicPr>
          <p:cNvPr id="9" name="Picture 8">
            <a:extLst>
              <a:ext uri="{FF2B5EF4-FFF2-40B4-BE49-F238E27FC236}">
                <a16:creationId xmlns:a16="http://schemas.microsoft.com/office/drawing/2014/main" id="{C763C565-BB32-02E7-35C8-943698BDE7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1982" y="627695"/>
            <a:ext cx="3071126" cy="5037257"/>
          </a:xfrm>
          <a:prstGeom prst="rect">
            <a:avLst/>
          </a:prstGeom>
        </p:spPr>
      </p:pic>
    </p:spTree>
    <p:extLst>
      <p:ext uri="{BB962C8B-B14F-4D97-AF65-F5344CB8AC3E}">
        <p14:creationId xmlns:p14="http://schemas.microsoft.com/office/powerpoint/2010/main" val="4269066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9C34B-4B6E-980E-B737-E46167515026}"/>
              </a:ext>
            </a:extLst>
          </p:cNvPr>
          <p:cNvSpPr>
            <a:spLocks noGrp="1"/>
          </p:cNvSpPr>
          <p:nvPr>
            <p:ph type="title"/>
          </p:nvPr>
        </p:nvSpPr>
        <p:spPr>
          <a:xfrm>
            <a:off x="-72347" y="-90664"/>
            <a:ext cx="9404723" cy="1400530"/>
          </a:xfrm>
        </p:spPr>
        <p:txBody>
          <a:bodyPr/>
          <a:lstStyle/>
          <a:p>
            <a:r>
              <a:rPr lang="en-SG" dirty="0"/>
              <a:t>Code(part 2)</a:t>
            </a:r>
          </a:p>
        </p:txBody>
      </p:sp>
      <p:pic>
        <p:nvPicPr>
          <p:cNvPr id="5" name="Content Placeholder 4">
            <a:extLst>
              <a:ext uri="{FF2B5EF4-FFF2-40B4-BE49-F238E27FC236}">
                <a16:creationId xmlns:a16="http://schemas.microsoft.com/office/drawing/2014/main" id="{C2A55A9A-6210-D48D-42F1-915F32F1C96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746353"/>
            <a:ext cx="4258667" cy="4195762"/>
          </a:xfrm>
        </p:spPr>
      </p:pic>
      <p:pic>
        <p:nvPicPr>
          <p:cNvPr id="7" name="Picture 6">
            <a:extLst>
              <a:ext uri="{FF2B5EF4-FFF2-40B4-BE49-F238E27FC236}">
                <a16:creationId xmlns:a16="http://schemas.microsoft.com/office/drawing/2014/main" id="{111D6AB0-1058-3B15-B8AF-B483C6A055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8667" y="746353"/>
            <a:ext cx="3375953" cy="4701947"/>
          </a:xfrm>
          <a:prstGeom prst="rect">
            <a:avLst/>
          </a:prstGeom>
        </p:spPr>
      </p:pic>
    </p:spTree>
    <p:extLst>
      <p:ext uri="{BB962C8B-B14F-4D97-AF65-F5344CB8AC3E}">
        <p14:creationId xmlns:p14="http://schemas.microsoft.com/office/powerpoint/2010/main" val="42329094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195</TotalTime>
  <Words>276</Words>
  <Application>Microsoft Office PowerPoint</Application>
  <PresentationFormat>Widescreen</PresentationFormat>
  <Paragraphs>40</Paragraphs>
  <Slides>12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Arial</vt:lpstr>
      <vt:lpstr>Century Gothic</vt:lpstr>
      <vt:lpstr>typonine sans regular</vt:lpstr>
      <vt:lpstr>Wingdings 3</vt:lpstr>
      <vt:lpstr>Ion</vt:lpstr>
      <vt:lpstr>Arduino Calculator</vt:lpstr>
      <vt:lpstr>CONTENTS</vt:lpstr>
      <vt:lpstr>Objective for our project </vt:lpstr>
      <vt:lpstr>What is an Arduino Calculator ?</vt:lpstr>
      <vt:lpstr>Materials required for Arduino calculator</vt:lpstr>
      <vt:lpstr>Difference between Arduino Calculator and normal calculator</vt:lpstr>
      <vt:lpstr>Circuit diagram</vt:lpstr>
      <vt:lpstr>Code(part 1)</vt:lpstr>
      <vt:lpstr>Code(part 2)</vt:lpstr>
      <vt:lpstr>Completed product off our Arduino calculator</vt:lpstr>
      <vt:lpstr>Video</vt:lpstr>
      <vt:lpstr>Summary and learning points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Arduino Calculator</dc:title>
  <dc:creator>SAJIB KUMAR</dc:creator>
  <cp:lastModifiedBy>Sajib Dhali</cp:lastModifiedBy>
  <cp:revision>10</cp:revision>
  <dcterms:created xsi:type="dcterms:W3CDTF">2022-10-23T03:20:25Z</dcterms:created>
  <dcterms:modified xsi:type="dcterms:W3CDTF">2022-11-03T13:26:47Z</dcterms:modified>
</cp:coreProperties>
</file>

<file path=docProps/thumbnail.jpeg>
</file>